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48"/>
  </p:notesMasterIdLst>
  <p:handoutMasterIdLst>
    <p:handoutMasterId r:id="rId49"/>
  </p:handoutMasterIdLst>
  <p:sldIdLst>
    <p:sldId id="303" r:id="rId5"/>
    <p:sldId id="705" r:id="rId6"/>
    <p:sldId id="1024" r:id="rId7"/>
    <p:sldId id="874" r:id="rId8"/>
    <p:sldId id="876" r:id="rId9"/>
    <p:sldId id="1004" r:id="rId10"/>
    <p:sldId id="1018" r:id="rId11"/>
    <p:sldId id="1036" r:id="rId12"/>
    <p:sldId id="709" r:id="rId13"/>
    <p:sldId id="713" r:id="rId14"/>
    <p:sldId id="969" r:id="rId15"/>
    <p:sldId id="1019" r:id="rId16"/>
    <p:sldId id="1031" r:id="rId17"/>
    <p:sldId id="1020" r:id="rId18"/>
    <p:sldId id="1006" r:id="rId19"/>
    <p:sldId id="1007" r:id="rId20"/>
    <p:sldId id="1025" r:id="rId21"/>
    <p:sldId id="1027" r:id="rId22"/>
    <p:sldId id="1029" r:id="rId23"/>
    <p:sldId id="1030" r:id="rId24"/>
    <p:sldId id="1033" r:id="rId25"/>
    <p:sldId id="1034" r:id="rId26"/>
    <p:sldId id="1037" r:id="rId27"/>
    <p:sldId id="1042" r:id="rId28"/>
    <p:sldId id="1038" r:id="rId29"/>
    <p:sldId id="1005" r:id="rId30"/>
    <p:sldId id="1013" r:id="rId31"/>
    <p:sldId id="1023" r:id="rId32"/>
    <p:sldId id="1041" r:id="rId33"/>
    <p:sldId id="1014" r:id="rId34"/>
    <p:sldId id="1032" r:id="rId35"/>
    <p:sldId id="1039" r:id="rId36"/>
    <p:sldId id="984" r:id="rId37"/>
    <p:sldId id="1043" r:id="rId38"/>
    <p:sldId id="1044" r:id="rId39"/>
    <p:sldId id="1045" r:id="rId40"/>
    <p:sldId id="1163" r:id="rId41"/>
    <p:sldId id="1046" r:id="rId42"/>
    <p:sldId id="1162" r:id="rId43"/>
    <p:sldId id="1015" r:id="rId44"/>
    <p:sldId id="933" r:id="rId45"/>
    <p:sldId id="1001" r:id="rId46"/>
    <p:sldId id="1040" r:id="rId47"/>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CC33"/>
    <a:srgbClr val="72AF2F"/>
    <a:srgbClr val="D0D8E8"/>
    <a:srgbClr val="008000"/>
    <a:srgbClr val="0000FF"/>
    <a:srgbClr val="00CC00"/>
    <a:srgbClr val="00CC66"/>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887" autoAdjust="0"/>
    <p:restoredTop sz="96370" autoAdjust="0"/>
  </p:normalViewPr>
  <p:slideViewPr>
    <p:cSldViewPr snapToGrid="0">
      <p:cViewPr>
        <p:scale>
          <a:sx n="148" d="100"/>
          <a:sy n="148" d="100"/>
        </p:scale>
        <p:origin x="936" y="640"/>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88" d="100"/>
          <a:sy n="88" d="100"/>
        </p:scale>
        <p:origin x="4176" y="20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8/29/25</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‹N°›</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8/29/25</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‹N°›</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7649854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xfrm>
            <a:off x="88900" y="742950"/>
            <a:ext cx="6619875" cy="3724275"/>
          </a:xfrm>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41</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983373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SA#109, 16-19 September 2025</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‹N°›</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10028768" y="228600"/>
            <a:ext cx="1744133" cy="949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portal.3gpp.org/desktopmodules/Release/ReleaseDetails.aspx?releaseId=192" TargetMode="External"/><Relationship Id="rId2" Type="http://schemas.openxmlformats.org/officeDocument/2006/relationships/hyperlink" Target="https://www.3gpp.org/ftp/tsg_sa/TSG_SA/TSGS_109_Beijing_2025-09/Docs/SP-250919.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portal.3gpp.org/desktopmodules/Release/ReleaseDetails.aspx?releaseId=193" TargetMode="External"/><Relationship Id="rId2" Type="http://schemas.openxmlformats.org/officeDocument/2006/relationships/hyperlink" Target="https://www.3gpp.org/ftp/tsg_sa/TSG_SA/TSGS_109_Beijing_2025-09/Docs/SP-250920.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109_Beijing_2025-09/Docs/SP-250922.zip" TargetMode="External"/><Relationship Id="rId4" Type="http://schemas.openxmlformats.org/officeDocument/2006/relationships/hyperlink" Target="https://www.3gpp.org/ftp/tsg_sa/TSG_SA/TSGS_109_Beijing_2025-09/Docs/SP-250921.zi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portal.3gpp.org/desktopmodules/Release/ReleaseDetails.aspx?releaseId=194" TargetMode="External"/><Relationship Id="rId7" Type="http://schemas.openxmlformats.org/officeDocument/2006/relationships/hyperlink" Target="https://www.3gpp.org/ftp/tsg_sa/TSG_SA/TSGS_109_Beijing_2025-09/Docs/SP-250930.zip" TargetMode="External"/><Relationship Id="rId2" Type="http://schemas.openxmlformats.org/officeDocument/2006/relationships/hyperlink" Target="https://www.3gpp.org/ftp/tsg_sa/TSG_SA/TSGS_109_Beijing_2025-09/Docs/SP-250923.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9_Beijing_2025-09/Docs/SP-250929.zip" TargetMode="External"/><Relationship Id="rId5" Type="http://schemas.openxmlformats.org/officeDocument/2006/relationships/hyperlink" Target="https://www.3gpp.org/ftp/tsg_sa/TSG_SA/TSGS_109_Beijing_2025-09/Docs/SP-250928.zip" TargetMode="External"/><Relationship Id="rId4" Type="http://schemas.openxmlformats.org/officeDocument/2006/relationships/hyperlink" Target="https://www.3gpp.org/ftp/tsg_sa/TSG_SA/TSGS_109_Beijing_2025-09/Docs/SP-250927.zip"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s://www.3gpp.org/ftp/tsg_sa/TSG_SA/TSGS_107_Incheon_2025-03/Docs/SP-250286.zip" TargetMode="External"/><Relationship Id="rId3" Type="http://schemas.openxmlformats.org/officeDocument/2006/relationships/hyperlink" Target="https://www.3gpp.org/ftp/TSG_SA/TSG_SA/TSGS_103_Maastricht_2024-03/Docs/SP-240492.zip" TargetMode="External"/><Relationship Id="rId7" Type="http://schemas.openxmlformats.org/officeDocument/2006/relationships/hyperlink" Target="https://www.3gpp.org/ftp/tsg_sa/TSG_SA/TSGS_106_Madrid_2024-12/Docs/SP-241672.zip" TargetMode="External"/><Relationship Id="rId2" Type="http://schemas.openxmlformats.org/officeDocument/2006/relationships/hyperlink" Target="https://www.3gpp.org/ftp/tsg_sa/TSG_SA/TSGS_108_Prague_2025-06/Docs/SP-250633.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6_Madrid_2024-12/Docs/SP-241673.zip" TargetMode="External"/><Relationship Id="rId5" Type="http://schemas.openxmlformats.org/officeDocument/2006/relationships/hyperlink" Target="https://www.3gpp.org/ftp/TSG_SA/TSG_SA/TSGS_105_Melbourne_2024-09/Docs/SP-241314.zip" TargetMode="External"/><Relationship Id="rId10" Type="http://schemas.openxmlformats.org/officeDocument/2006/relationships/hyperlink" Target="https://www.3gpp.org/ftp/tsg_sa/TSG_SA/TSGS_108_Prague_2025-06/Docs/SP-250632.zip" TargetMode="External"/><Relationship Id="rId4" Type="http://schemas.openxmlformats.org/officeDocument/2006/relationships/hyperlink" Target="https://www.3gpp.org/ftp/tsg_sa/TSG_SA/TSGS_107_Incheon_2025-03/Docs/SP-250262.zip" TargetMode="External"/><Relationship Id="rId9" Type="http://schemas.openxmlformats.org/officeDocument/2006/relationships/hyperlink" Target="https://www.3gpp.org/ftp/tsg_sa/TSG_SA/TSGS_107_Incheon_2025-03/Docs/SP-250265.zip"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sa/TSG_SA/TSGS_109_Beijing_2025-09/Docs/SP-250924.zip" TargetMode="External"/><Relationship Id="rId2" Type="http://schemas.openxmlformats.org/officeDocument/2006/relationships/hyperlink" Target="https://www.3gpp.org/ftp/tsg_sa/TSG_SA/TSGS_108_Prague_2025-06/Docs/SP-250633.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109_Beijing_2025-09/Docs/SP-250972.zip" TargetMode="External"/><Relationship Id="rId4" Type="http://schemas.openxmlformats.org/officeDocument/2006/relationships/hyperlink" Target="https://portal.3gpp.org/desktopmodules/Release/ReleaseDetails.aspx?releaseId=194"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TSG_SA/TSGS_109_Beijing_2025-09/Docs/SP-250933.zip" TargetMode="External"/><Relationship Id="rId2" Type="http://schemas.openxmlformats.org/officeDocument/2006/relationships/hyperlink" Target="https://www.3gpp.org/ftp/TSG_SA/TSG_SA/TSGS_103_Maastricht_2024-03/Docs/SP-240492.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109_Beijing_2025-09/Docs/SP-250982.zip" TargetMode="External"/><Relationship Id="rId4" Type="http://schemas.openxmlformats.org/officeDocument/2006/relationships/hyperlink" Target="https://portal.3gpp.org/desktopmodules/Release/ReleaseDetails.aspx?releaseId=194"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TSG_SA/TSGS_109_Beijing_2025-09/Docs/SP-250936.zip" TargetMode="External"/><Relationship Id="rId2" Type="http://schemas.openxmlformats.org/officeDocument/2006/relationships/hyperlink" Target="https://www.3gpp.org/ftp/tsg_sa/TSG_SA/TSGS_107_Incheon_2025-03/Docs/SP-250262.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9_Beijing_2025-09/Docs/SP-251157.zip"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tsg_sa/TSG_SA/TSGS_109_Beijing_2025-09/Docs/SP-251158.zip" TargetMode="External"/><Relationship Id="rId2" Type="http://schemas.openxmlformats.org/officeDocument/2006/relationships/hyperlink" Target="https://www.3gpp.org/ftp/TSG_SA/TSG_SA/TSGS_105_Melbourne_2024-09/Docs/SP-241314.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6_Madrid_2024-12/Docs/SP-241673.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hyperlink" Target="https://www.3gpp.org/ftp/tsg_sa/TSG_SA/TSGS_109_Beijing_2025-09/Docs/SP-251144.zip" TargetMode="External"/><Relationship Id="rId2" Type="http://schemas.openxmlformats.org/officeDocument/2006/relationships/hyperlink" Target="https://www.3gpp.org/ftp/tsg_sa/TSG_SA/TSGS_106_Madrid_2024-12/Docs/SP-241672.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9_Beijing_2025-09/Docs/SP-251149.zip" TargetMode="External"/><Relationship Id="rId5" Type="http://schemas.openxmlformats.org/officeDocument/2006/relationships/hyperlink" Target="https://portal.3gpp.org/desktopmodules/Release/ReleaseDetails.aspx?releaseId=194" TargetMode="External"/><Relationship Id="rId4" Type="http://schemas.openxmlformats.org/officeDocument/2006/relationships/hyperlink" Target="https://www.3gpp.org/ftp/tsg_sa/TSG_SA/TSGS_108_Prague_2025-06/Docs/SP-250932.zi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109_Beijing_2025-09/Docs/SP-250926.zip" TargetMode="External"/><Relationship Id="rId2" Type="http://schemas.openxmlformats.org/officeDocument/2006/relationships/hyperlink" Target="https://www.3gpp.org/ftp/tsg_sa/TSG_SA/TSGS_107_Incheon_2025-03/Docs/SP-250286.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109_Beijing_2025-09/Docs/SP-251146.zip" TargetMode="External"/><Relationship Id="rId4" Type="http://schemas.openxmlformats.org/officeDocument/2006/relationships/hyperlink" Target="https://portal.3gpp.org/desktopmodules/Release/ReleaseDetails.aspx?releaseId=194"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tsg_sa/TSG_SA/TSGS_109_Beijing_2025-09/Docs/SP-250931.zip" TargetMode="External"/><Relationship Id="rId2" Type="http://schemas.openxmlformats.org/officeDocument/2006/relationships/hyperlink" Target="https://www.3gpp.org/ftp/tsg_sa/TSG_SA/TSGS_107_Incheon_2025-03/Docs/SP-250265.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109_Beijing_2025-09/Docs/SP-251149.zip" TargetMode="External"/><Relationship Id="rId4" Type="http://schemas.openxmlformats.org/officeDocument/2006/relationships/hyperlink" Target="https://portal.3gpp.org/desktopmodules/Release/ReleaseDetails.aspx?releaseId=194"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tsg_sa/TSG_SA/TSGS_109_Beijing_2025-09/Docs/SP-251150.zip" TargetMode="External"/><Relationship Id="rId2" Type="http://schemas.openxmlformats.org/officeDocument/2006/relationships/hyperlink" Target="https://www.3gpp.org/ftp/tsg_sa/TSG_SA/TSGS_108_Prague_2025-06/Docs/SP-250632.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109_Beijing_2025-09/Docs/SP-251148.zip" TargetMode="External"/><Relationship Id="rId4" Type="http://schemas.openxmlformats.org/officeDocument/2006/relationships/hyperlink" Target="https://portal.3gpp.org/desktopmodules/Release/ReleaseDetails.aspx?releaseId=194" TargetMode="External"/></Relationships>
</file>

<file path=ppt/slides/_rels/slide24.xml.rels><?xml version="1.0" encoding="UTF-8" standalone="yes"?>
<Relationships xmlns="http://schemas.openxmlformats.org/package/2006/relationships"><Relationship Id="rId2" Type="http://schemas.openxmlformats.org/officeDocument/2006/relationships/hyperlink" Target="https://www.3gpp.org/ftp/tsg_sa/TSG_SA/TSGS_108_Prague_2025-06/Docs/SP-250878.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3gpp.org/ftp/tsg_sa/TSG_SA/TSGS_108_Prague_2025-06/Docs/SP-250878.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27.zip" TargetMode="External"/><Relationship Id="rId2" Type="http://schemas.openxmlformats.org/officeDocument/2006/relationships/hyperlink" Target="https://www.3gpp.org/ftp/TSG_SA/TSG_SA/TSGS_103_Maastricht_2024-03/Docs/SP-240479.zip"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479.zip" TargetMode="External"/><Relationship Id="rId1" Type="http://schemas.openxmlformats.org/officeDocument/2006/relationships/slideLayout" Target="../slideLayouts/slideLayout2.xml"/><Relationship Id="rId5" Type="http://schemas.openxmlformats.org/officeDocument/2006/relationships/hyperlink" Target="https://portal.3gpp.org/desktopmodules/Release/ReleaseDetails.aspx?releaseId=194" TargetMode="External"/><Relationship Id="rId4" Type="http://schemas.openxmlformats.org/officeDocument/2006/relationships/hyperlink" Target="https://www.3gpp.org/ftp/tsg_sa/TSG_SA/TSGS_109_Beijing_2025-09/Docs/SP-250935.zip"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tsg_sa/TSG_SA/TSGS_109_Beijing_2025-09/Docs/SP-250934.zip" TargetMode="External"/><Relationship Id="rId2" Type="http://schemas.openxmlformats.org/officeDocument/2006/relationships/hyperlink" Target="https://www.3gpp.org/ftp/TSG_SA/TSG_SA/TSGS_104_Shanghai_2024-06/Docs/SP-240927.zip" TargetMode="External"/><Relationship Id="rId1" Type="http://schemas.openxmlformats.org/officeDocument/2006/relationships/slideLayout" Target="../slideLayouts/slideLayout2.xml"/><Relationship Id="rId4" Type="http://schemas.openxmlformats.org/officeDocument/2006/relationships/hyperlink" Target="https://portal.3gpp.org/desktopmodules/Release/ReleaseDetails.aspx?releaseId=194"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tsg_sa/TSG_SA/TSGS_107_Incheon_2025-03/Docs/SP-250263.zip" TargetMode="External"/><Relationship Id="rId2" Type="http://schemas.openxmlformats.org/officeDocument/2006/relationships/hyperlink" Target="https://www.3gpp.org/ftp/TSG_SA/TSG_SA/TSGS_103_Maastricht_2024-03/Docs/SP-240480.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8_Prague_2025-06/Docs/SP-250636.zi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ftp/tsg_sa/TSG_SA/TSGS_109_Beijing_2025-09/Docs/SP-250918.zip" TargetMode="External"/></Relationships>
</file>

<file path=ppt/slides/_rels/slide30.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480.zip"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s://www.3gpp.org/ftp/tsg_sa/TSG_SA/TSGS_107_Incheon_2025-03/Docs/SP-250263.zip"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s://www.3gpp.org/ftp/tsg_sa/TSG_SA/TSGS_108_Prague_2025-06/Docs/SP-250636.zip"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3gpp.org/ftp/tsg_sa/TSG_SA/TSGS_109_Beijing_2025-09/Docs/SP-250938.zip" TargetMode="External"/><Relationship Id="rId2" Type="http://schemas.openxmlformats.org/officeDocument/2006/relationships/hyperlink" Target="https://www.3gpp.org/ftp/tsg_sa/TSG_SA/TSGS_109_Beijing_2025-09/Docs/SP-250937.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9_Beijing_2025-09/Docs/SP-250939.zip" TargetMode="External"/></Relationships>
</file>

<file path=ppt/slides/_rels/slide34.xml.rels><?xml version="1.0" encoding="UTF-8" standalone="yes"?>
<Relationships xmlns="http://schemas.openxmlformats.org/package/2006/relationships"><Relationship Id="rId2" Type="http://schemas.openxmlformats.org/officeDocument/2006/relationships/hyperlink" Target="https://www.3gpp.org/ftp/tsg_sa/TSG_SA/TSGS_109_Beijing_2025-09/Docs/SP-250937.zip"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s://www.3gpp.org/ftp/tsg_sa/TSG_SA/TSGS_109_Beijing_2025-09/Docs/SP-250938.zip"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s://www.3gpp.org/ftp/tsg_sa/TSG_SA/TSGS_109_Beijing_2025-09/Docs/SP-250939.zip"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2182813" y="1671639"/>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SA#109</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566193" y="4310061"/>
            <a:ext cx="7059613" cy="1752600"/>
          </a:xfrm>
        </p:spPr>
        <p:txBody>
          <a:bodyPr/>
          <a:lstStyle/>
          <a:p>
            <a:pPr>
              <a:lnSpc>
                <a:spcPct val="80000"/>
              </a:lnSpc>
            </a:pPr>
            <a:br>
              <a:rPr lang="en-US" altLang="en-US" sz="2000" dirty="0"/>
            </a:br>
            <a:r>
              <a:rPr lang="en-US" altLang="en-US" dirty="0">
                <a:latin typeface="Arial" panose="020B0604020202020204" pitchFamily="34" charset="0"/>
              </a:rPr>
              <a:t>Gilles Teniou</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(Tencent)</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
        <p:nvSpPr>
          <p:cNvPr id="3" name="Text Box 14">
            <a:extLst>
              <a:ext uri="{FF2B5EF4-FFF2-40B4-BE49-F238E27FC236}">
                <a16:creationId xmlns:a16="http://schemas.microsoft.com/office/drawing/2014/main" id="{021C83B6-C040-502C-4D04-830CA87FFF3A}"/>
              </a:ext>
            </a:extLst>
          </p:cNvPr>
          <p:cNvSpPr txBox="1">
            <a:spLocks noChangeArrowheads="1"/>
          </p:cNvSpPr>
          <p:nvPr/>
        </p:nvSpPr>
        <p:spPr bwMode="auto">
          <a:xfrm>
            <a:off x="431800" y="52810"/>
            <a:ext cx="362773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600" b="1" dirty="0">
                <a:latin typeface="Arial "/>
              </a:rPr>
              <a:t>3GPP TSG SA Meeting #109</a:t>
            </a:r>
          </a:p>
          <a:p>
            <a:pPr eaLnBrk="1" hangingPunct="1">
              <a:defRPr/>
            </a:pPr>
            <a:r>
              <a:rPr lang="en-US" altLang="en-US" sz="1600" b="1" dirty="0">
                <a:latin typeface="Arial "/>
              </a:rPr>
              <a:t>Beijing, CN, 16-19 September 2025</a:t>
            </a:r>
            <a:endParaRPr lang="sv-SE" altLang="en-US" sz="1600" b="1" dirty="0">
              <a:latin typeface="Arial "/>
            </a:endParaRPr>
          </a:p>
        </p:txBody>
      </p:sp>
      <p:sp>
        <p:nvSpPr>
          <p:cNvPr id="5" name="Text Box 14">
            <a:extLst>
              <a:ext uri="{FF2B5EF4-FFF2-40B4-BE49-F238E27FC236}">
                <a16:creationId xmlns:a16="http://schemas.microsoft.com/office/drawing/2014/main" id="{567777F2-8D4F-6E02-52D3-0C7F6D85DE14}"/>
              </a:ext>
            </a:extLst>
          </p:cNvPr>
          <p:cNvSpPr txBox="1">
            <a:spLocks noChangeArrowheads="1"/>
          </p:cNvSpPr>
          <p:nvPr/>
        </p:nvSpPr>
        <p:spPr bwMode="auto">
          <a:xfrm>
            <a:off x="5229998" y="345197"/>
            <a:ext cx="43958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fr-FR" altLang="en-US" sz="1600" b="1" dirty="0">
                <a:latin typeface="Arial "/>
              </a:rPr>
              <a:t>SP-250917</a:t>
            </a:r>
            <a:endParaRPr lang="sv-SE" altLang="en-US" sz="1600" b="1" dirty="0">
              <a:latin typeface="Arial "/>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dirty="0"/>
              <a:t>SA4 progress highlights </a:t>
            </a:r>
          </a:p>
        </p:txBody>
      </p:sp>
      <p:sp>
        <p:nvSpPr>
          <p:cNvPr id="2" name="Espace réservé du contenu 1">
            <a:extLst>
              <a:ext uri="{FF2B5EF4-FFF2-40B4-BE49-F238E27FC236}">
                <a16:creationId xmlns:a16="http://schemas.microsoft.com/office/drawing/2014/main" id="{276E1530-8589-41DD-88C5-7BD0BB317467}"/>
              </a:ext>
            </a:extLst>
          </p:cNvPr>
          <p:cNvSpPr>
            <a:spLocks noGrp="1"/>
          </p:cNvSpPr>
          <p:nvPr>
            <p:ph idx="1"/>
          </p:nvPr>
        </p:nvSpPr>
        <p:spPr>
          <a:xfrm>
            <a:off x="319177" y="1116531"/>
            <a:ext cx="5776824" cy="5168384"/>
          </a:xfrm>
        </p:spPr>
        <p:txBody>
          <a:bodyPr>
            <a:noAutofit/>
          </a:bodyPr>
          <a:lstStyle/>
          <a:p>
            <a:r>
              <a:rPr lang="en-US" sz="1400" b="1" dirty="0"/>
              <a:t>Release-17</a:t>
            </a:r>
          </a:p>
          <a:p>
            <a:pPr lvl="1"/>
            <a:r>
              <a:rPr lang="en-US" sz="1400" dirty="0"/>
              <a:t>Correction on MIME Media type proforma (5MB3)</a:t>
            </a:r>
          </a:p>
          <a:p>
            <a:r>
              <a:rPr lang="en-US" sz="1400" b="1" dirty="0"/>
              <a:t>Release-18</a:t>
            </a:r>
            <a:endParaRPr lang="en-US" sz="1400" dirty="0"/>
          </a:p>
          <a:p>
            <a:pPr lvl="1"/>
            <a:r>
              <a:rPr lang="en-US" sz="1400" dirty="0"/>
              <a:t>Corrections on </a:t>
            </a:r>
            <a:r>
              <a:rPr lang="en-GB" sz="1400" dirty="0" err="1"/>
              <a:t>IVAS_Codec</a:t>
            </a:r>
            <a:r>
              <a:rPr lang="fr-FR" sz="1400" dirty="0"/>
              <a:t> </a:t>
            </a:r>
            <a:r>
              <a:rPr lang="en-US" sz="1400" dirty="0"/>
              <a:t>, </a:t>
            </a:r>
            <a:r>
              <a:rPr lang="en-GB" sz="1400" dirty="0"/>
              <a:t>GA4RTAR </a:t>
            </a:r>
            <a:r>
              <a:rPr lang="en-US" sz="1400" dirty="0"/>
              <a:t>and </a:t>
            </a:r>
            <a:r>
              <a:rPr lang="en-GB" sz="1400" dirty="0"/>
              <a:t>5GMS_Pro_Ph2</a:t>
            </a:r>
            <a:endParaRPr lang="en-US" sz="1400" dirty="0"/>
          </a:p>
          <a:p>
            <a:r>
              <a:rPr lang="en-US" sz="1400" b="1" dirty="0">
                <a:solidFill>
                  <a:srgbClr val="000000"/>
                </a:solidFill>
              </a:rPr>
              <a:t>Release-19</a:t>
            </a:r>
          </a:p>
          <a:p>
            <a:pPr lvl="1"/>
            <a:r>
              <a:rPr lang="en-US" sz="1400" dirty="0">
                <a:solidFill>
                  <a:srgbClr val="000000"/>
                </a:solidFill>
                <a:latin typeface="+mj-lt"/>
              </a:rPr>
              <a:t>CRs to Rel-19 completed features on </a:t>
            </a:r>
            <a:r>
              <a:rPr lang="fr-FR" sz="1400" dirty="0" err="1">
                <a:solidFill>
                  <a:srgbClr val="000000"/>
                </a:solidFill>
                <a:latin typeface="+mj-lt"/>
              </a:rPr>
              <a:t>iRTCW</a:t>
            </a:r>
            <a:r>
              <a:rPr lang="en-US" sz="1400" dirty="0">
                <a:solidFill>
                  <a:srgbClr val="000000"/>
                </a:solidFill>
                <a:latin typeface="+mj-lt"/>
              </a:rPr>
              <a:t>, </a:t>
            </a:r>
            <a:r>
              <a:rPr lang="fr-FR" sz="1400" dirty="0">
                <a:solidFill>
                  <a:srgbClr val="000000"/>
                </a:solidFill>
                <a:latin typeface="+mj-lt"/>
              </a:rPr>
              <a:t>AMD-ARCH-MED,</a:t>
            </a:r>
          </a:p>
          <a:p>
            <a:pPr lvl="1"/>
            <a:r>
              <a:rPr lang="fr-FR" sz="1400" dirty="0" err="1">
                <a:solidFill>
                  <a:srgbClr val="000000"/>
                </a:solidFill>
                <a:latin typeface="+mj-lt"/>
              </a:rPr>
              <a:t>CRs</a:t>
            </a:r>
            <a:r>
              <a:rPr lang="fr-FR" sz="1400" dirty="0">
                <a:solidFill>
                  <a:srgbClr val="000000"/>
                </a:solidFill>
                <a:latin typeface="+mj-lt"/>
              </a:rPr>
              <a:t> to TEI19 (</a:t>
            </a:r>
            <a:r>
              <a:rPr lang="en-GB" sz="1400" dirty="0"/>
              <a:t>GA4RTAR and 5MBUSA)</a:t>
            </a:r>
          </a:p>
          <a:p>
            <a:pPr lvl="1"/>
            <a:r>
              <a:rPr lang="en-GB" sz="1400" dirty="0"/>
              <a:t>CR to non-SA4 NR_NTN_Ph3-Core</a:t>
            </a:r>
            <a:endParaRPr lang="en-US" sz="1400" dirty="0">
              <a:solidFill>
                <a:srgbClr val="000000"/>
              </a:solidFill>
              <a:latin typeface="+mj-lt"/>
            </a:endParaRPr>
          </a:p>
          <a:p>
            <a:pPr lvl="1"/>
            <a:r>
              <a:rPr lang="en-GB" sz="1400" dirty="0">
                <a:solidFill>
                  <a:srgbClr val="000000"/>
                </a:solidFill>
              </a:rPr>
              <a:t>4 Work Items </a:t>
            </a:r>
            <a:r>
              <a:rPr lang="en-GB" sz="1400" dirty="0">
                <a:solidFill>
                  <a:srgbClr val="33CC33"/>
                </a:solidFill>
              </a:rPr>
              <a:t>completed</a:t>
            </a:r>
            <a:r>
              <a:rPr lang="en-GB" sz="1400" dirty="0">
                <a:solidFill>
                  <a:srgbClr val="000000"/>
                </a:solidFill>
              </a:rPr>
              <a:t>: </a:t>
            </a:r>
          </a:p>
          <a:p>
            <a:pPr lvl="2"/>
            <a:r>
              <a:rPr lang="en-US" sz="1200" dirty="0"/>
              <a:t>Split Rendering over IMS </a:t>
            </a:r>
            <a:r>
              <a:rPr lang="en-US" altLang="en-US" sz="1200" dirty="0"/>
              <a:t>(</a:t>
            </a:r>
            <a:r>
              <a:rPr lang="en-US" sz="1200" dirty="0"/>
              <a:t>SR_IMS</a:t>
            </a:r>
            <a:r>
              <a:rPr lang="en-US" altLang="en-US" sz="1200" dirty="0"/>
              <a:t>)</a:t>
            </a:r>
          </a:p>
          <a:p>
            <a:pPr lvl="2"/>
            <a:r>
              <a:rPr lang="en-US" sz="1200" dirty="0"/>
              <a:t>5G Real-time Transport Protocol Configurations, </a:t>
            </a:r>
            <a:br>
              <a:rPr lang="en-US" sz="1200" dirty="0"/>
            </a:br>
            <a:r>
              <a:rPr lang="en-US" sz="1200" dirty="0"/>
              <a:t>Phase 2  </a:t>
            </a:r>
            <a:r>
              <a:rPr lang="en-US" altLang="en-US" sz="1200" dirty="0"/>
              <a:t>(</a:t>
            </a:r>
            <a:r>
              <a:rPr lang="en-US" sz="1200" dirty="0"/>
              <a:t>5G_RTP_Ph2</a:t>
            </a:r>
            <a:r>
              <a:rPr lang="en-US" altLang="en-US" sz="1200" dirty="0"/>
              <a:t>)</a:t>
            </a:r>
          </a:p>
          <a:p>
            <a:pPr lvl="2"/>
            <a:r>
              <a:rPr lang="en-US" sz="1200" dirty="0"/>
              <a:t>Avatar Communications in AR Calls </a:t>
            </a:r>
            <a:r>
              <a:rPr lang="en-US" altLang="en-US" sz="1200" dirty="0"/>
              <a:t>(</a:t>
            </a:r>
            <a:r>
              <a:rPr lang="en-US" sz="1200" dirty="0" err="1"/>
              <a:t>AvCall</a:t>
            </a:r>
            <a:r>
              <a:rPr lang="en-US" sz="1200" dirty="0"/>
              <a:t>-MED</a:t>
            </a:r>
            <a:r>
              <a:rPr lang="en-US" altLang="en-US" sz="1200" dirty="0"/>
              <a:t>)</a:t>
            </a:r>
          </a:p>
          <a:p>
            <a:pPr lvl="2"/>
            <a:r>
              <a:rPr lang="en-US" sz="1200" dirty="0"/>
              <a:t>Media Messaging Enhancements (</a:t>
            </a:r>
            <a:r>
              <a:rPr lang="en-US" sz="1200" dirty="0" err="1"/>
              <a:t>MeME</a:t>
            </a:r>
            <a:r>
              <a:rPr lang="en-US" sz="1200" dirty="0"/>
              <a:t>-MED)</a:t>
            </a:r>
            <a:endParaRPr lang="en-GB" sz="1200" dirty="0">
              <a:solidFill>
                <a:srgbClr val="000000"/>
              </a:solidFill>
            </a:endParaRPr>
          </a:p>
          <a:p>
            <a:pPr lvl="1"/>
            <a:r>
              <a:rPr lang="en-GB" sz="1400" dirty="0">
                <a:solidFill>
                  <a:srgbClr val="000000"/>
                </a:solidFill>
              </a:rPr>
              <a:t>2 Work Items </a:t>
            </a:r>
            <a:r>
              <a:rPr lang="en-GB" sz="1400" dirty="0">
                <a:solidFill>
                  <a:srgbClr val="33CC33"/>
                </a:solidFill>
              </a:rPr>
              <a:t>progressing as planned (Stage 3 completed)</a:t>
            </a:r>
            <a:r>
              <a:rPr lang="en-GB" sz="1400" dirty="0">
                <a:solidFill>
                  <a:srgbClr val="000000"/>
                </a:solidFill>
              </a:rPr>
              <a:t>: </a:t>
            </a:r>
          </a:p>
          <a:p>
            <a:pPr lvl="2"/>
            <a:r>
              <a:rPr lang="en-GB" sz="1200" dirty="0">
                <a:solidFill>
                  <a:srgbClr val="000000"/>
                </a:solidFill>
              </a:rPr>
              <a:t>Video Operating Points - Harmonization and Stereo MV-HEVC  (VOPS)</a:t>
            </a:r>
          </a:p>
          <a:p>
            <a:pPr lvl="2"/>
            <a:r>
              <a:rPr lang="en-US" sz="1200" dirty="0"/>
              <a:t>Stage 3 for Advanced Media Delivery</a:t>
            </a:r>
            <a:br>
              <a:rPr lang="en-US" sz="1200" dirty="0"/>
            </a:br>
            <a:r>
              <a:rPr lang="en-US" sz="1200" dirty="0"/>
              <a:t> </a:t>
            </a:r>
            <a:r>
              <a:rPr lang="en-US" altLang="en-US" sz="1200" dirty="0"/>
              <a:t>(</a:t>
            </a:r>
            <a:r>
              <a:rPr lang="en-US" sz="1200" dirty="0"/>
              <a:t>AMD_PRO-MED</a:t>
            </a:r>
            <a:r>
              <a:rPr lang="en-US" altLang="en-US" sz="1200" dirty="0"/>
              <a:t>)</a:t>
            </a:r>
          </a:p>
          <a:p>
            <a:pPr lvl="1"/>
            <a:r>
              <a:rPr lang="en-GB" sz="1400" dirty="0">
                <a:solidFill>
                  <a:srgbClr val="000000"/>
                </a:solidFill>
              </a:rPr>
              <a:t>1 work item </a:t>
            </a:r>
            <a:r>
              <a:rPr lang="en-GB" sz="1400" dirty="0">
                <a:solidFill>
                  <a:srgbClr val="FFC000"/>
                </a:solidFill>
              </a:rPr>
              <a:t>converted into a Rel-20 feature</a:t>
            </a:r>
            <a:r>
              <a:rPr lang="en-GB" sz="1400" dirty="0">
                <a:solidFill>
                  <a:srgbClr val="000000"/>
                </a:solidFill>
              </a:rPr>
              <a:t>: </a:t>
            </a:r>
          </a:p>
          <a:p>
            <a:pPr lvl="2"/>
            <a:r>
              <a:rPr lang="en-US" sz="1100" dirty="0"/>
              <a:t>Diverse audio Capturing System for UEs (</a:t>
            </a:r>
            <a:r>
              <a:rPr lang="en-GB" sz="1100" dirty="0" err="1">
                <a:solidFill>
                  <a:srgbClr val="000000"/>
                </a:solidFill>
              </a:rPr>
              <a:t>DaCAS</a:t>
            </a:r>
            <a:r>
              <a:rPr lang="en-GB" sz="1100" dirty="0">
                <a:solidFill>
                  <a:srgbClr val="000000"/>
                </a:solidFill>
              </a:rPr>
              <a:t>)</a:t>
            </a:r>
          </a:p>
        </p:txBody>
      </p:sp>
      <p:sp>
        <p:nvSpPr>
          <p:cNvPr id="4" name="Espace réservé du contenu 1">
            <a:extLst>
              <a:ext uri="{FF2B5EF4-FFF2-40B4-BE49-F238E27FC236}">
                <a16:creationId xmlns:a16="http://schemas.microsoft.com/office/drawing/2014/main" id="{205AEC09-2BF6-18E5-4F45-A86476CD2C55}"/>
              </a:ext>
            </a:extLst>
          </p:cNvPr>
          <p:cNvSpPr txBox="1">
            <a:spLocks/>
          </p:cNvSpPr>
          <p:nvPr/>
        </p:nvSpPr>
        <p:spPr bwMode="auto">
          <a:xfrm>
            <a:off x="5831457" y="1260910"/>
            <a:ext cx="6142370" cy="5024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lvl="1"/>
            <a:r>
              <a:rPr lang="en-GB" sz="1400" dirty="0">
                <a:solidFill>
                  <a:srgbClr val="000000"/>
                </a:solidFill>
              </a:rPr>
              <a:t>2 Work Items </a:t>
            </a:r>
            <a:r>
              <a:rPr lang="en-GB" sz="1400" dirty="0">
                <a:solidFill>
                  <a:srgbClr val="FF0000"/>
                </a:solidFill>
              </a:rPr>
              <a:t>requesting an exception</a:t>
            </a:r>
            <a:r>
              <a:rPr lang="en-GB" sz="1400" dirty="0">
                <a:solidFill>
                  <a:srgbClr val="000000"/>
                </a:solidFill>
              </a:rPr>
              <a:t>: </a:t>
            </a:r>
          </a:p>
          <a:p>
            <a:pPr lvl="2"/>
            <a:r>
              <a:rPr lang="en-US" sz="1200" dirty="0"/>
              <a:t>EVS Codec Extension for Immersive Voice and Audio Services, Phase 2 </a:t>
            </a:r>
            <a:r>
              <a:rPr lang="en-GB" sz="1200" dirty="0">
                <a:solidFill>
                  <a:srgbClr val="000000"/>
                </a:solidFill>
              </a:rPr>
              <a:t>(IVAS_Codec_Ph2)  </a:t>
            </a:r>
          </a:p>
          <a:p>
            <a:pPr lvl="2"/>
            <a:r>
              <a:rPr lang="en-US" sz="1200" dirty="0"/>
              <a:t>Terminal Audio quality performance and Test methods for Immersive Audio Services, Phase 2</a:t>
            </a:r>
            <a:r>
              <a:rPr lang="en-GB" sz="1200" dirty="0">
                <a:solidFill>
                  <a:srgbClr val="000000"/>
                </a:solidFill>
              </a:rPr>
              <a:t> (ATIAS_Ph2) </a:t>
            </a:r>
          </a:p>
          <a:p>
            <a:pPr lvl="1"/>
            <a:r>
              <a:rPr lang="en-US" sz="1400" dirty="0">
                <a:solidFill>
                  <a:srgbClr val="33CC33"/>
                </a:solidFill>
                <a:ea typeface="Arial" panose="020B0604020202020204" pitchFamily="34" charset="0"/>
              </a:rPr>
              <a:t>Completed</a:t>
            </a:r>
            <a:r>
              <a:rPr lang="en-US" sz="1400" dirty="0">
                <a:ea typeface="Arial" panose="020B0604020202020204" pitchFamily="34" charset="0"/>
              </a:rPr>
              <a:t> the verification of IVAS fixed-point encoder delivery, fulfilling 100% of the requirements</a:t>
            </a:r>
          </a:p>
          <a:p>
            <a:pPr lvl="1"/>
            <a:r>
              <a:rPr lang="en-US" sz="1400" dirty="0">
                <a:solidFill>
                  <a:srgbClr val="000000"/>
                </a:solidFill>
              </a:rPr>
              <a:t>2 studies </a:t>
            </a:r>
            <a:r>
              <a:rPr lang="en-US" sz="1400" dirty="0">
                <a:solidFill>
                  <a:srgbClr val="33CC33"/>
                </a:solidFill>
              </a:rPr>
              <a:t>completed</a:t>
            </a:r>
            <a:r>
              <a:rPr lang="en-US" sz="1400" dirty="0">
                <a:solidFill>
                  <a:srgbClr val="000000"/>
                </a:solidFill>
              </a:rPr>
              <a:t>:</a:t>
            </a:r>
          </a:p>
          <a:p>
            <a:pPr lvl="2"/>
            <a:r>
              <a:rPr lang="en-US" sz="1200" dirty="0"/>
              <a:t>Study on Beyond 2D Video </a:t>
            </a:r>
            <a:r>
              <a:rPr lang="en-US" altLang="en-US" sz="1200" dirty="0"/>
              <a:t>(</a:t>
            </a:r>
            <a:r>
              <a:rPr lang="en-US" sz="1200" dirty="0"/>
              <a:t>FS_Beyond2D</a:t>
            </a:r>
            <a:r>
              <a:rPr lang="en-US" altLang="en-US" sz="1200" dirty="0"/>
              <a:t>)</a:t>
            </a:r>
            <a:endParaRPr lang="en-US" altLang="en-US" sz="1200" dirty="0">
              <a:solidFill>
                <a:srgbClr val="000000"/>
              </a:solidFill>
            </a:endParaRPr>
          </a:p>
          <a:p>
            <a:pPr lvl="2"/>
            <a:r>
              <a:rPr lang="en-US" sz="1200" dirty="0"/>
              <a:t>Study on Spatial Computing for AR Services </a:t>
            </a:r>
            <a:r>
              <a:rPr lang="en-US" altLang="en-US" sz="1200" dirty="0"/>
              <a:t>(</a:t>
            </a:r>
            <a:r>
              <a:rPr lang="en-US" sz="1200" dirty="0" err="1"/>
              <a:t>FS_ARSpatial</a:t>
            </a:r>
            <a:r>
              <a:rPr lang="en-US" altLang="en-US" sz="1200" dirty="0"/>
              <a:t>)</a:t>
            </a:r>
            <a:endParaRPr lang="en-US" sz="1200" dirty="0">
              <a:solidFill>
                <a:srgbClr val="000000"/>
              </a:solidFill>
            </a:endParaRPr>
          </a:p>
          <a:p>
            <a:pPr lvl="1"/>
            <a:r>
              <a:rPr lang="en-GB" sz="1400" kern="0" dirty="0">
                <a:solidFill>
                  <a:srgbClr val="000000"/>
                </a:solidFill>
              </a:rPr>
              <a:t>1</a:t>
            </a:r>
            <a:r>
              <a:rPr lang="en-GB" sz="1400" kern="0" noProof="0" dirty="0">
                <a:solidFill>
                  <a:srgbClr val="000000"/>
                </a:solidFill>
              </a:rPr>
              <a:t> Study </a:t>
            </a:r>
            <a:r>
              <a:rPr lang="en-GB" sz="1400" kern="0" noProof="0" dirty="0">
                <a:solidFill>
                  <a:srgbClr val="FFC000"/>
                </a:solidFill>
              </a:rPr>
              <a:t>progressing slower than expected</a:t>
            </a:r>
            <a:r>
              <a:rPr lang="en-GB" sz="1400" kern="0" noProof="0" dirty="0">
                <a:solidFill>
                  <a:srgbClr val="000000"/>
                </a:solidFill>
              </a:rPr>
              <a:t>: FS_ACAPI</a:t>
            </a:r>
          </a:p>
          <a:p>
            <a:r>
              <a:rPr lang="en-GB" sz="1400" b="1" kern="0" noProof="0" dirty="0">
                <a:cs typeface="Arial" pitchFamily="34" charset="0"/>
              </a:rPr>
              <a:t>Release 20</a:t>
            </a:r>
          </a:p>
          <a:p>
            <a:pPr lvl="1"/>
            <a:r>
              <a:rPr lang="en-GB" sz="1400" kern="0" noProof="0" dirty="0">
                <a:solidFill>
                  <a:srgbClr val="000000"/>
                </a:solidFill>
              </a:rPr>
              <a:t>No progress due to Rel-19 completion prioritization</a:t>
            </a:r>
          </a:p>
          <a:p>
            <a:pPr lvl="2">
              <a:lnSpc>
                <a:spcPct val="90000"/>
              </a:lnSpc>
              <a:spcBef>
                <a:spcPts val="300"/>
              </a:spcBef>
            </a:pPr>
            <a:r>
              <a:rPr lang="en-GB" sz="1200" kern="1200" noProof="0" dirty="0">
                <a:solidFill>
                  <a:schemeClr val="dk1"/>
                </a:solidFill>
              </a:rPr>
              <a:t>AI/ML for IMS services </a:t>
            </a:r>
            <a:r>
              <a:rPr lang="en-GB" sz="1200" kern="0" noProof="0" dirty="0"/>
              <a:t>(AIML_IMS-MED)</a:t>
            </a:r>
          </a:p>
          <a:p>
            <a:pPr lvl="2">
              <a:lnSpc>
                <a:spcPct val="90000"/>
              </a:lnSpc>
              <a:spcBef>
                <a:spcPts val="300"/>
              </a:spcBef>
            </a:pPr>
            <a:r>
              <a:rPr lang="en-GB" sz="1200" kern="1200" noProof="0" dirty="0">
                <a:solidFill>
                  <a:schemeClr val="dk1"/>
                </a:solidFill>
              </a:rPr>
              <a:t>Media Energy Consumption Exposure and Evaluation Framework phase 2 (</a:t>
            </a:r>
            <a:r>
              <a:rPr lang="en-US" sz="1200" dirty="0"/>
              <a:t>FS_Energy_Ph2-MED</a:t>
            </a:r>
            <a:r>
              <a:rPr lang="en-GB" sz="1200" kern="1200" noProof="0" dirty="0">
                <a:solidFill>
                  <a:schemeClr val="dk1"/>
                </a:solidFill>
              </a:rPr>
              <a:t>)</a:t>
            </a:r>
          </a:p>
          <a:p>
            <a:pPr lvl="1">
              <a:lnSpc>
                <a:spcPct val="90000"/>
              </a:lnSpc>
              <a:spcBef>
                <a:spcPts val="300"/>
              </a:spcBef>
            </a:pPr>
            <a:r>
              <a:rPr lang="en-GB" sz="1400" noProof="0" dirty="0">
                <a:solidFill>
                  <a:schemeClr val="dk1"/>
                </a:solidFill>
              </a:rPr>
              <a:t>New work defined as part of the 1</a:t>
            </a:r>
            <a:r>
              <a:rPr lang="en-GB" sz="1400" baseline="30000" noProof="0" dirty="0">
                <a:solidFill>
                  <a:schemeClr val="dk1"/>
                </a:solidFill>
              </a:rPr>
              <a:t>st</a:t>
            </a:r>
            <a:r>
              <a:rPr lang="en-GB" sz="1400" noProof="0" dirty="0">
                <a:solidFill>
                  <a:schemeClr val="dk1"/>
                </a:solidFill>
              </a:rPr>
              <a:t> delivery package:</a:t>
            </a:r>
          </a:p>
          <a:p>
            <a:pPr lvl="2">
              <a:lnSpc>
                <a:spcPct val="90000"/>
              </a:lnSpc>
              <a:spcBef>
                <a:spcPts val="300"/>
              </a:spcBef>
            </a:pPr>
            <a:r>
              <a:rPr lang="en-GB" sz="1200" kern="0" noProof="0" dirty="0"/>
              <a:t>Study on Usage of Dynamically Changing Traffic Characteristics and Enhanced QoS support in Media Applications and Services (5GA) </a:t>
            </a:r>
          </a:p>
          <a:p>
            <a:pPr lvl="2">
              <a:lnSpc>
                <a:spcPct val="90000"/>
              </a:lnSpc>
              <a:spcBef>
                <a:spcPts val="300"/>
              </a:spcBef>
            </a:pPr>
            <a:r>
              <a:rPr lang="en-US" altLang="en-US" sz="1200" dirty="0"/>
              <a:t>Study </a:t>
            </a:r>
            <a:r>
              <a:rPr lang="fr-FR" sz="1200" dirty="0">
                <a:solidFill>
                  <a:schemeClr val="dk1"/>
                </a:solidFill>
              </a:rPr>
              <a:t>on Advanced </a:t>
            </a:r>
            <a:r>
              <a:rPr lang="fr-FR" sz="1200" dirty="0" err="1">
                <a:solidFill>
                  <a:schemeClr val="dk1"/>
                </a:solidFill>
              </a:rPr>
              <a:t>Video</a:t>
            </a:r>
            <a:r>
              <a:rPr lang="fr-FR" sz="1200" dirty="0">
                <a:solidFill>
                  <a:schemeClr val="dk1"/>
                </a:solidFill>
              </a:rPr>
              <a:t> Formats and </a:t>
            </a:r>
            <a:r>
              <a:rPr lang="fr-FR" sz="1200" dirty="0" err="1">
                <a:solidFill>
                  <a:schemeClr val="dk1"/>
                </a:solidFill>
              </a:rPr>
              <a:t>Operation</a:t>
            </a:r>
            <a:r>
              <a:rPr lang="fr-FR" sz="1200" dirty="0">
                <a:solidFill>
                  <a:schemeClr val="dk1"/>
                </a:solidFill>
              </a:rPr>
              <a:t> Points (5GA)</a:t>
            </a:r>
          </a:p>
          <a:p>
            <a:pPr lvl="2">
              <a:lnSpc>
                <a:spcPct val="90000"/>
              </a:lnSpc>
              <a:spcBef>
                <a:spcPts val="300"/>
              </a:spcBef>
            </a:pPr>
            <a:r>
              <a:rPr lang="en-US" altLang="en-US" sz="1200" dirty="0"/>
              <a:t>Study on </a:t>
            </a:r>
            <a:r>
              <a:rPr lang="fr-FR" sz="1200" dirty="0">
                <a:solidFill>
                  <a:schemeClr val="dk1"/>
                </a:solidFill>
              </a:rPr>
              <a:t>3D </a:t>
            </a:r>
            <a:r>
              <a:rPr lang="fr-FR" sz="1200" dirty="0" err="1">
                <a:solidFill>
                  <a:schemeClr val="dk1"/>
                </a:solidFill>
              </a:rPr>
              <a:t>Gaussian</a:t>
            </a:r>
            <a:r>
              <a:rPr lang="fr-FR" sz="1200" dirty="0">
                <a:solidFill>
                  <a:schemeClr val="dk1"/>
                </a:solidFill>
              </a:rPr>
              <a:t> </a:t>
            </a:r>
            <a:r>
              <a:rPr lang="fr-FR" sz="1200" dirty="0" err="1">
                <a:solidFill>
                  <a:schemeClr val="dk1"/>
                </a:solidFill>
              </a:rPr>
              <a:t>splats</a:t>
            </a:r>
            <a:r>
              <a:rPr lang="fr-FR" sz="1200" dirty="0">
                <a:solidFill>
                  <a:schemeClr val="dk1"/>
                </a:solidFill>
              </a:rPr>
              <a:t> for 6G (6G)</a:t>
            </a:r>
          </a:p>
          <a:p>
            <a:pPr lvl="1">
              <a:lnSpc>
                <a:spcPct val="90000"/>
              </a:lnSpc>
              <a:spcBef>
                <a:spcPts val="300"/>
              </a:spcBef>
            </a:pPr>
            <a:r>
              <a:rPr lang="fr-FR" sz="1400" kern="0" noProof="0" dirty="0">
                <a:solidFill>
                  <a:schemeClr val="dk1"/>
                </a:solidFill>
              </a:rPr>
              <a:t>2</a:t>
            </a:r>
            <a:r>
              <a:rPr lang="fr-FR" sz="1400" kern="0" baseline="30000" noProof="0" dirty="0">
                <a:solidFill>
                  <a:schemeClr val="dk1"/>
                </a:solidFill>
              </a:rPr>
              <a:t>nd</a:t>
            </a:r>
            <a:r>
              <a:rPr lang="fr-FR" sz="1400" kern="0" noProof="0" dirty="0">
                <a:solidFill>
                  <a:schemeClr val="dk1"/>
                </a:solidFill>
              </a:rPr>
              <a:t> package to </a:t>
            </a:r>
            <a:r>
              <a:rPr lang="fr-FR" sz="1400" kern="0" noProof="0" dirty="0" err="1">
                <a:solidFill>
                  <a:schemeClr val="dk1"/>
                </a:solidFill>
              </a:rPr>
              <a:t>be</a:t>
            </a:r>
            <a:r>
              <a:rPr lang="fr-FR" sz="1400" kern="0" noProof="0" dirty="0">
                <a:solidFill>
                  <a:schemeClr val="dk1"/>
                </a:solidFill>
              </a:rPr>
              <a:t> </a:t>
            </a:r>
            <a:r>
              <a:rPr lang="fr-FR" sz="1400" kern="0" noProof="0" dirty="0" err="1">
                <a:solidFill>
                  <a:schemeClr val="dk1"/>
                </a:solidFill>
              </a:rPr>
              <a:t>defined</a:t>
            </a:r>
            <a:r>
              <a:rPr lang="fr-FR" sz="1400" kern="0" noProof="0" dirty="0">
                <a:solidFill>
                  <a:schemeClr val="dk1"/>
                </a:solidFill>
              </a:rPr>
              <a:t> in Nov. </a:t>
            </a:r>
            <a:r>
              <a:rPr lang="fr-FR" sz="1400" kern="0" dirty="0">
                <a:solidFill>
                  <a:schemeClr val="dk1"/>
                </a:solidFill>
              </a:rPr>
              <a:t>for SA#110 </a:t>
            </a:r>
            <a:r>
              <a:rPr lang="fr-FR" sz="1400" kern="0" dirty="0" err="1">
                <a:solidFill>
                  <a:schemeClr val="dk1"/>
                </a:solidFill>
              </a:rPr>
              <a:t>approval</a:t>
            </a:r>
            <a:endParaRPr lang="en-GB" sz="1400" kern="0" noProof="0"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Release 17 and earlier</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endParaRPr lang="en-US" sz="1200" dirty="0"/>
          </a:p>
          <a:p>
            <a:endParaRPr lang="en-US" sz="1200" dirty="0"/>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pPr marL="0" indent="0">
              <a:buNone/>
            </a:pPr>
            <a:endParaRPr lang="en-US" sz="1200" dirty="0">
              <a:highlight>
                <a:srgbClr val="FFFF00"/>
              </a:highlight>
            </a:endParaRPr>
          </a:p>
          <a:p>
            <a:endParaRPr lang="en-US" sz="1200" dirty="0"/>
          </a:p>
        </p:txBody>
      </p:sp>
      <p:graphicFrame>
        <p:nvGraphicFramePr>
          <p:cNvPr id="3" name="Table 2">
            <a:extLst>
              <a:ext uri="{FF2B5EF4-FFF2-40B4-BE49-F238E27FC236}">
                <a16:creationId xmlns:a16="http://schemas.microsoft.com/office/drawing/2014/main" id="{ABDE979E-3C8A-ED3E-66F2-0E45847E7C9E}"/>
              </a:ext>
            </a:extLst>
          </p:cNvPr>
          <p:cNvGraphicFramePr>
            <a:graphicFrameLocks noGrp="1"/>
          </p:cNvGraphicFramePr>
          <p:nvPr>
            <p:extLst>
              <p:ext uri="{D42A27DB-BD31-4B8C-83A1-F6EECF244321}">
                <p14:modId xmlns:p14="http://schemas.microsoft.com/office/powerpoint/2010/main" val="302102970"/>
              </p:ext>
            </p:extLst>
          </p:nvPr>
        </p:nvGraphicFramePr>
        <p:xfrm>
          <a:off x="1385216" y="1454151"/>
          <a:ext cx="9421568" cy="852488"/>
        </p:xfrm>
        <a:graphic>
          <a:graphicData uri="http://schemas.openxmlformats.org/drawingml/2006/table">
            <a:tbl>
              <a:tblPr/>
              <a:tblGrid>
                <a:gridCol w="605808">
                  <a:extLst>
                    <a:ext uri="{9D8B030D-6E8A-4147-A177-3AD203B41FA5}">
                      <a16:colId xmlns:a16="http://schemas.microsoft.com/office/drawing/2014/main" val="2793676287"/>
                    </a:ext>
                  </a:extLst>
                </a:gridCol>
                <a:gridCol w="2423230">
                  <a:extLst>
                    <a:ext uri="{9D8B030D-6E8A-4147-A177-3AD203B41FA5}">
                      <a16:colId xmlns:a16="http://schemas.microsoft.com/office/drawing/2014/main" val="4156898"/>
                    </a:ext>
                  </a:extLst>
                </a:gridCol>
                <a:gridCol w="933953">
                  <a:extLst>
                    <a:ext uri="{9D8B030D-6E8A-4147-A177-3AD203B41FA5}">
                      <a16:colId xmlns:a16="http://schemas.microsoft.com/office/drawing/2014/main" val="4158411407"/>
                    </a:ext>
                  </a:extLst>
                </a:gridCol>
                <a:gridCol w="1050697">
                  <a:extLst>
                    <a:ext uri="{9D8B030D-6E8A-4147-A177-3AD203B41FA5}">
                      <a16:colId xmlns:a16="http://schemas.microsoft.com/office/drawing/2014/main" val="1187423405"/>
                    </a:ext>
                  </a:extLst>
                </a:gridCol>
                <a:gridCol w="1050697">
                  <a:extLst>
                    <a:ext uri="{9D8B030D-6E8A-4147-A177-3AD203B41FA5}">
                      <a16:colId xmlns:a16="http://schemas.microsoft.com/office/drawing/2014/main" val="2634974552"/>
                    </a:ext>
                  </a:extLst>
                </a:gridCol>
                <a:gridCol w="896090">
                  <a:extLst>
                    <a:ext uri="{9D8B030D-6E8A-4147-A177-3AD203B41FA5}">
                      <a16:colId xmlns:a16="http://schemas.microsoft.com/office/drawing/2014/main" val="1051678621"/>
                    </a:ext>
                  </a:extLst>
                </a:gridCol>
                <a:gridCol w="1628108">
                  <a:extLst>
                    <a:ext uri="{9D8B030D-6E8A-4147-A177-3AD203B41FA5}">
                      <a16:colId xmlns:a16="http://schemas.microsoft.com/office/drawing/2014/main" val="2782466132"/>
                    </a:ext>
                  </a:extLst>
                </a:gridCol>
                <a:gridCol w="832985">
                  <a:extLst>
                    <a:ext uri="{9D8B030D-6E8A-4147-A177-3AD203B41FA5}">
                      <a16:colId xmlns:a16="http://schemas.microsoft.com/office/drawing/2014/main" val="3875256282"/>
                    </a:ext>
                  </a:extLst>
                </a:gridCol>
              </a:tblGrid>
              <a:tr h="568325">
                <a:tc>
                  <a:txBody>
                    <a:bodyPr/>
                    <a:lstStyle/>
                    <a:p>
                      <a:pPr algn="ctr" fontAlgn="t"/>
                      <a:r>
                        <a:rPr lang="en-US" sz="900" b="1" i="0" u="none" strike="noStrike" dirty="0" err="1">
                          <a:solidFill>
                            <a:srgbClr val="FFFFFF"/>
                          </a:solidFill>
                          <a:effectLst/>
                          <a:latin typeface="Arial" panose="020B0604020202020204" pitchFamily="34" charset="0"/>
                        </a:rPr>
                        <a:t>TDoc</a:t>
                      </a:r>
                      <a:endParaRPr lang="en-US" sz="900" b="1" i="0" u="none" strike="noStrike" dirty="0">
                        <a:solidFill>
                          <a:srgbClr val="FFFFFF"/>
                        </a:solidFill>
                        <a:effectLst/>
                        <a:latin typeface="Arial" panose="020B0604020202020204" pitchFamily="34" charset="0"/>
                      </a:endParaRP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372991584"/>
                  </a:ext>
                </a:extLst>
              </a:tr>
              <a:tr h="284163">
                <a:tc>
                  <a:txBody>
                    <a:bodyPr/>
                    <a:lstStyle/>
                    <a:p>
                      <a:pPr algn="l" fontAlgn="t"/>
                      <a:r>
                        <a:rPr lang="fr-FR" sz="800" b="1" i="0" u="sng" strike="noStrike" kern="1200" dirty="0">
                          <a:solidFill>
                            <a:srgbClr val="0000FF"/>
                          </a:solidFill>
                          <a:effectLst/>
                          <a:latin typeface="Arial" panose="020B0604020202020204" pitchFamily="34" charset="0"/>
                          <a:ea typeface="+mn-ea"/>
                          <a:cs typeface="+mn-cs"/>
                          <a:hlinkClick r:id="rId2">
                            <a:extLst>
                              <a:ext uri="{A12FA001-AC4F-418D-AE19-62706E023703}">
                                <ahyp:hlinkClr xmlns:ahyp="http://schemas.microsoft.com/office/drawing/2018/hyperlinkcolor" val="tx"/>
                              </a:ext>
                            </a:extLst>
                          </a:hlinkClick>
                        </a:rPr>
                        <a:t>SP-250919</a:t>
                      </a:r>
                      <a:endParaRPr lang="fr-FR" sz="800" b="1" i="0" u="sng" strike="noStrike" kern="1200" dirty="0">
                        <a:solidFill>
                          <a:srgbClr val="0000FF"/>
                        </a:solidFill>
                        <a:effectLst/>
                        <a:latin typeface="Arial" panose="020B0604020202020204" pitchFamily="34" charset="0"/>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CR Pack on 5MBP3, TEI18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17</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SA WG4 Rel-17 </a:t>
                      </a:r>
                      <a:r>
                        <a:rPr lang="fr-FR" sz="800" b="0" i="0" u="none" strike="noStrike" dirty="0" err="1">
                          <a:solidFill>
                            <a:srgbClr val="000000"/>
                          </a:solidFill>
                          <a:effectLst/>
                          <a:latin typeface="Arial" panose="020B0604020202020204" pitchFamily="34" charset="0"/>
                        </a:rPr>
                        <a:t>CRs</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Rel-17</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623384275"/>
                  </a:ext>
                </a:extLst>
              </a:tr>
            </a:tbl>
          </a:graphicData>
        </a:graphic>
      </p:graphicFrame>
    </p:spTree>
    <p:extLst>
      <p:ext uri="{BB962C8B-B14F-4D97-AF65-F5344CB8AC3E}">
        <p14:creationId xmlns:p14="http://schemas.microsoft.com/office/powerpoint/2010/main" val="23176070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Release 18</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endParaRPr lang="en-US" sz="1200" dirty="0"/>
          </a:p>
          <a:p>
            <a:endParaRPr lang="en-US" sz="1200" dirty="0"/>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pPr marL="0" indent="0">
              <a:buNone/>
            </a:pPr>
            <a:endParaRPr lang="en-US" sz="1200" dirty="0">
              <a:highlight>
                <a:srgbClr val="FFFF00"/>
              </a:highlight>
            </a:endParaRPr>
          </a:p>
          <a:p>
            <a:endParaRPr lang="en-US" sz="1200" dirty="0"/>
          </a:p>
        </p:txBody>
      </p:sp>
      <p:graphicFrame>
        <p:nvGraphicFramePr>
          <p:cNvPr id="3" name="Table 2">
            <a:extLst>
              <a:ext uri="{FF2B5EF4-FFF2-40B4-BE49-F238E27FC236}">
                <a16:creationId xmlns:a16="http://schemas.microsoft.com/office/drawing/2014/main" id="{100CC396-7D20-C9AC-1DE8-A104853EAFA1}"/>
              </a:ext>
            </a:extLst>
          </p:cNvPr>
          <p:cNvGraphicFramePr>
            <a:graphicFrameLocks noGrp="1"/>
          </p:cNvGraphicFramePr>
          <p:nvPr>
            <p:extLst>
              <p:ext uri="{D42A27DB-BD31-4B8C-83A1-F6EECF244321}">
                <p14:modId xmlns:p14="http://schemas.microsoft.com/office/powerpoint/2010/main" val="1873550112"/>
              </p:ext>
            </p:extLst>
          </p:nvPr>
        </p:nvGraphicFramePr>
        <p:xfrm>
          <a:off x="1497204" y="1454147"/>
          <a:ext cx="9453249" cy="1369409"/>
        </p:xfrm>
        <a:graphic>
          <a:graphicData uri="http://schemas.openxmlformats.org/drawingml/2006/table">
            <a:tbl>
              <a:tblPr/>
              <a:tblGrid>
                <a:gridCol w="643095">
                  <a:extLst>
                    <a:ext uri="{9D8B030D-6E8A-4147-A177-3AD203B41FA5}">
                      <a16:colId xmlns:a16="http://schemas.microsoft.com/office/drawing/2014/main" val="2793676287"/>
                    </a:ext>
                  </a:extLst>
                </a:gridCol>
                <a:gridCol w="2417624">
                  <a:extLst>
                    <a:ext uri="{9D8B030D-6E8A-4147-A177-3AD203B41FA5}">
                      <a16:colId xmlns:a16="http://schemas.microsoft.com/office/drawing/2014/main" val="4156898"/>
                    </a:ext>
                  </a:extLst>
                </a:gridCol>
                <a:gridCol w="933953">
                  <a:extLst>
                    <a:ext uri="{9D8B030D-6E8A-4147-A177-3AD203B41FA5}">
                      <a16:colId xmlns:a16="http://schemas.microsoft.com/office/drawing/2014/main" val="4158411407"/>
                    </a:ext>
                  </a:extLst>
                </a:gridCol>
                <a:gridCol w="1050697">
                  <a:extLst>
                    <a:ext uri="{9D8B030D-6E8A-4147-A177-3AD203B41FA5}">
                      <a16:colId xmlns:a16="http://schemas.microsoft.com/office/drawing/2014/main" val="1187423405"/>
                    </a:ext>
                  </a:extLst>
                </a:gridCol>
                <a:gridCol w="1050697">
                  <a:extLst>
                    <a:ext uri="{9D8B030D-6E8A-4147-A177-3AD203B41FA5}">
                      <a16:colId xmlns:a16="http://schemas.microsoft.com/office/drawing/2014/main" val="2634974552"/>
                    </a:ext>
                  </a:extLst>
                </a:gridCol>
                <a:gridCol w="896090">
                  <a:extLst>
                    <a:ext uri="{9D8B030D-6E8A-4147-A177-3AD203B41FA5}">
                      <a16:colId xmlns:a16="http://schemas.microsoft.com/office/drawing/2014/main" val="1051678621"/>
                    </a:ext>
                  </a:extLst>
                </a:gridCol>
                <a:gridCol w="1628108">
                  <a:extLst>
                    <a:ext uri="{9D8B030D-6E8A-4147-A177-3AD203B41FA5}">
                      <a16:colId xmlns:a16="http://schemas.microsoft.com/office/drawing/2014/main" val="2782466132"/>
                    </a:ext>
                  </a:extLst>
                </a:gridCol>
                <a:gridCol w="832985">
                  <a:extLst>
                    <a:ext uri="{9D8B030D-6E8A-4147-A177-3AD203B41FA5}">
                      <a16:colId xmlns:a16="http://schemas.microsoft.com/office/drawing/2014/main" val="3875256282"/>
                    </a:ext>
                  </a:extLst>
                </a:gridCol>
              </a:tblGrid>
              <a:tr h="568325">
                <a:tc>
                  <a:txBody>
                    <a:bodyPr/>
                    <a:lstStyle/>
                    <a:p>
                      <a:pPr algn="ctr" fontAlgn="t"/>
                      <a:r>
                        <a:rPr lang="en-US" sz="900" b="1" i="0" u="none" strike="noStrike" dirty="0" err="1">
                          <a:solidFill>
                            <a:srgbClr val="FFFFFF"/>
                          </a:solidFill>
                          <a:effectLst/>
                          <a:latin typeface="Arial" panose="020B0604020202020204" pitchFamily="34" charset="0"/>
                        </a:rPr>
                        <a:t>TDoc</a:t>
                      </a:r>
                      <a:endParaRPr lang="en-US" sz="900" b="1" i="0" u="none" strike="noStrike" dirty="0">
                        <a:solidFill>
                          <a:srgbClr val="FFFFFF"/>
                        </a:solidFill>
                        <a:effectLst/>
                        <a:latin typeface="Arial" panose="020B0604020202020204" pitchFamily="34" charset="0"/>
                      </a:endParaRP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372991584"/>
                  </a:ext>
                </a:extLst>
              </a:tr>
              <a:tr h="284163">
                <a:tc>
                  <a:txBody>
                    <a:bodyPr/>
                    <a:lstStyle/>
                    <a:p>
                      <a:pPr marL="0" algn="l" defTabSz="914400" rtl="0" eaLnBrk="1" fontAlgn="t" latinLnBrk="0" hangingPunct="1"/>
                      <a:r>
                        <a:rPr lang="en-US" sz="800" b="1" i="0" u="sng" strike="noStrike" kern="1200" dirty="0">
                          <a:solidFill>
                            <a:srgbClr val="0000FF"/>
                          </a:solidFill>
                          <a:effectLst/>
                          <a:latin typeface="Arial" panose="020B0604020202020204" pitchFamily="34" charset="0"/>
                          <a:ea typeface="+mn-ea"/>
                          <a:cs typeface="+mn-cs"/>
                          <a:hlinkClick r:id="rId2">
                            <a:extLst>
                              <a:ext uri="{A12FA001-AC4F-418D-AE19-62706E023703}">
                                <ahyp:hlinkClr xmlns:ahyp="http://schemas.microsoft.com/office/drawing/2018/hyperlinkcolor" val="tx"/>
                              </a:ext>
                            </a:extLst>
                          </a:hlinkClick>
                        </a:rPr>
                        <a:t>SP-250920</a:t>
                      </a:r>
                      <a:r>
                        <a:rPr lang="fr-FR" sz="800" b="1" i="0" u="sng" strike="noStrike" kern="1200" dirty="0">
                          <a:solidFill>
                            <a:srgbClr val="0000FF"/>
                          </a:solidFill>
                          <a:effectLst/>
                          <a:latin typeface="Arial" panose="020B0604020202020204" pitchFamily="34" charset="0"/>
                          <a:ea typeface="+mn-ea"/>
                          <a:cs typeface="+mn-cs"/>
                        </a:rPr>
                        <a:t>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CR Pack on IVAS_Codec</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18.4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a:ln>
                            <a:noFill/>
                          </a:ln>
                          <a:solidFill>
                            <a:srgbClr val="000000"/>
                          </a:solidFill>
                          <a:effectLst/>
                          <a:uLnTx/>
                          <a:uFillTx/>
                          <a:latin typeface="Arial" panose="020B0604020202020204" pitchFamily="34" charset="0"/>
                          <a:ea typeface="+mn-ea"/>
                          <a:cs typeface="+mn-cs"/>
                        </a:rPr>
                        <a:t>SA WG4 Rel-18 CRs</a:t>
                      </a:r>
                      <a:endParaRPr kumimoji="0" lang="fr-FR" sz="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Rel-18</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687194451"/>
                  </a:ext>
                </a:extLst>
              </a:tr>
              <a:tr h="395001">
                <a:tc>
                  <a:txBody>
                    <a:bodyPr/>
                    <a:lstStyle/>
                    <a:p>
                      <a:pPr marL="0" algn="l" defTabSz="914400" rtl="0" eaLnBrk="1" fontAlgn="t" latinLnBrk="0" hangingPunct="1"/>
                      <a:r>
                        <a:rPr lang="en-US" sz="800" b="1" i="0" u="sng" strike="noStrike" kern="1200" dirty="0">
                          <a:solidFill>
                            <a:srgbClr val="0000FF"/>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SP-250921</a:t>
                      </a:r>
                      <a:r>
                        <a:rPr lang="fr-FR" sz="800" b="1" i="0" u="sng" strike="noStrike" kern="1200" dirty="0">
                          <a:solidFill>
                            <a:srgbClr val="0000FF"/>
                          </a:solidFill>
                          <a:effectLst/>
                          <a:latin typeface="Arial" panose="020B0604020202020204" pitchFamily="34" charset="0"/>
                          <a:ea typeface="+mn-ea"/>
                          <a:cs typeface="+mn-cs"/>
                        </a:rPr>
                        <a:t>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CR Pack on GA4RTAR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18.4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a:ln>
                            <a:noFill/>
                          </a:ln>
                          <a:solidFill>
                            <a:srgbClr val="000000"/>
                          </a:solidFill>
                          <a:effectLst/>
                          <a:uLnTx/>
                          <a:uFillTx/>
                          <a:latin typeface="Arial" panose="020B0604020202020204" pitchFamily="34" charset="0"/>
                          <a:ea typeface="+mn-ea"/>
                          <a:cs typeface="+mn-cs"/>
                        </a:rPr>
                        <a:t>SA WG4 Rel-18 CRs</a:t>
                      </a:r>
                      <a:endParaRPr kumimoji="0" lang="fr-FR" sz="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kern="1200" dirty="0">
                          <a:solidFill>
                            <a:srgbClr val="0000FF"/>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Rel-18</a:t>
                      </a:r>
                      <a:endParaRPr lang="en-US" sz="800" b="1" i="0" u="sng" strike="noStrike" kern="1200" dirty="0">
                        <a:solidFill>
                          <a:srgbClr val="0000FF"/>
                        </a:solidFill>
                        <a:effectLst/>
                        <a:latin typeface="Arial" panose="020B0604020202020204" pitchFamily="34" charset="0"/>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4277094029"/>
                  </a:ext>
                </a:extLst>
              </a:tr>
              <a:tr h="0">
                <a:tc>
                  <a:txBody>
                    <a:bodyPr/>
                    <a:lstStyle/>
                    <a:p>
                      <a:pPr marL="0" algn="l" defTabSz="914400" rtl="0" eaLnBrk="1" fontAlgn="t" latinLnBrk="0" hangingPunct="1"/>
                      <a:r>
                        <a:rPr lang="en-US" sz="800" b="1" i="0" u="sng" strike="noStrike" kern="1200" dirty="0">
                          <a:solidFill>
                            <a:srgbClr val="0000FF"/>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SP-250922</a:t>
                      </a:r>
                      <a:endParaRPr lang="fr-FR" sz="800" b="1" i="0" u="sng" strike="noStrike" kern="1200" dirty="0">
                        <a:solidFill>
                          <a:srgbClr val="0000FF"/>
                        </a:solidFill>
                        <a:effectLst/>
                        <a:latin typeface="Arial" panose="020B0604020202020204" pitchFamily="34" charset="0"/>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CR Pack on 5GMS_Pro_Ph2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18</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SA WG4 Rel-18 </a:t>
                      </a:r>
                      <a:r>
                        <a:rPr kumimoji="0" lang="fr-FR" sz="8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CRs</a:t>
                      </a:r>
                      <a:endParaRPr kumimoji="0" lang="fr-FR" sz="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Rel-18</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180376068"/>
                  </a:ext>
                </a:extLst>
              </a:tr>
            </a:tbl>
          </a:graphicData>
        </a:graphic>
      </p:graphicFrame>
    </p:spTree>
    <p:extLst>
      <p:ext uri="{BB962C8B-B14F-4D97-AF65-F5344CB8AC3E}">
        <p14:creationId xmlns:p14="http://schemas.microsoft.com/office/powerpoint/2010/main" val="332939651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4C0E7B-9394-0176-1941-20A718735902}"/>
            </a:ext>
          </a:extLst>
        </p:cNvPr>
        <p:cNvGrpSpPr/>
        <p:nvPr/>
      </p:nvGrpSpPr>
      <p:grpSpPr>
        <a:xfrm>
          <a:off x="0" y="0"/>
          <a:ext cx="0" cy="0"/>
          <a:chOff x="0" y="0"/>
          <a:chExt cx="0" cy="0"/>
        </a:xfrm>
      </p:grpSpPr>
      <p:sp>
        <p:nvSpPr>
          <p:cNvPr id="21506" name="Title 1">
            <a:extLst>
              <a:ext uri="{FF2B5EF4-FFF2-40B4-BE49-F238E27FC236}">
                <a16:creationId xmlns:a16="http://schemas.microsoft.com/office/drawing/2014/main" id="{FDFFDF01-67CB-821A-57BC-8DEDCC3FF05B}"/>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Completed Release 19 features</a:t>
            </a:r>
            <a:endParaRPr lang="en-US" altLang="en-US" dirty="0"/>
          </a:p>
        </p:txBody>
      </p:sp>
      <p:sp>
        <p:nvSpPr>
          <p:cNvPr id="2" name="Espace réservé du contenu 1">
            <a:extLst>
              <a:ext uri="{FF2B5EF4-FFF2-40B4-BE49-F238E27FC236}">
                <a16:creationId xmlns:a16="http://schemas.microsoft.com/office/drawing/2014/main" id="{EBE0D143-E50B-3EBD-EC35-11CCFCC32EBD}"/>
              </a:ext>
            </a:extLst>
          </p:cNvPr>
          <p:cNvSpPr>
            <a:spLocks noGrp="1"/>
          </p:cNvSpPr>
          <p:nvPr>
            <p:ph idx="1"/>
          </p:nvPr>
        </p:nvSpPr>
        <p:spPr/>
        <p:txBody>
          <a:bodyPr/>
          <a:lstStyle/>
          <a:p>
            <a:endParaRPr lang="en-US" sz="1200" dirty="0"/>
          </a:p>
          <a:p>
            <a:endParaRPr lang="en-US" sz="1200" dirty="0"/>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pPr marL="0" indent="0">
              <a:buNone/>
            </a:pPr>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r>
              <a:rPr lang="en-US" sz="2000" b="1" i="0" u="none" strike="noStrike" dirty="0">
                <a:solidFill>
                  <a:srgbClr val="000000"/>
                </a:solidFill>
                <a:effectLst/>
                <a:latin typeface="Arial" panose="020B0604020202020204" pitchFamily="34" charset="0"/>
              </a:rPr>
              <a:t>CR to non-SA4 work items</a:t>
            </a:r>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pPr marL="0" indent="0">
              <a:buNone/>
            </a:pPr>
            <a:endParaRPr lang="en-US" sz="1200" dirty="0">
              <a:highlight>
                <a:srgbClr val="FFFF00"/>
              </a:highlight>
            </a:endParaRPr>
          </a:p>
          <a:p>
            <a:endParaRPr lang="en-US" sz="1200" dirty="0"/>
          </a:p>
        </p:txBody>
      </p:sp>
      <p:graphicFrame>
        <p:nvGraphicFramePr>
          <p:cNvPr id="4" name="Table 3">
            <a:extLst>
              <a:ext uri="{FF2B5EF4-FFF2-40B4-BE49-F238E27FC236}">
                <a16:creationId xmlns:a16="http://schemas.microsoft.com/office/drawing/2014/main" id="{3FE58C8A-77B0-ED9D-00E5-741CBA65EEA3}"/>
              </a:ext>
            </a:extLst>
          </p:cNvPr>
          <p:cNvGraphicFramePr>
            <a:graphicFrameLocks noGrp="1"/>
          </p:cNvGraphicFramePr>
          <p:nvPr>
            <p:extLst>
              <p:ext uri="{D42A27DB-BD31-4B8C-83A1-F6EECF244321}">
                <p14:modId xmlns:p14="http://schemas.microsoft.com/office/powerpoint/2010/main" val="1143922460"/>
              </p:ext>
            </p:extLst>
          </p:nvPr>
        </p:nvGraphicFramePr>
        <p:xfrm>
          <a:off x="1502568" y="1583531"/>
          <a:ext cx="9474202" cy="1714500"/>
        </p:xfrm>
        <a:graphic>
          <a:graphicData uri="http://schemas.openxmlformats.org/drawingml/2006/table">
            <a:tbl>
              <a:tblPr/>
              <a:tblGrid>
                <a:gridCol w="617634">
                  <a:extLst>
                    <a:ext uri="{9D8B030D-6E8A-4147-A177-3AD203B41FA5}">
                      <a16:colId xmlns:a16="http://schemas.microsoft.com/office/drawing/2014/main" val="1716726221"/>
                    </a:ext>
                  </a:extLst>
                </a:gridCol>
                <a:gridCol w="2428325">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571500">
                <a:tc>
                  <a:txBody>
                    <a:bodyPr/>
                    <a:lstStyle/>
                    <a:p>
                      <a:pPr algn="ctr" fontAlgn="t"/>
                      <a:r>
                        <a:rPr lang="en-US" sz="900" b="1" i="0" u="none" strike="noStrike" dirty="0" err="1">
                          <a:solidFill>
                            <a:srgbClr val="FFFFFF"/>
                          </a:solidFill>
                          <a:effectLst/>
                          <a:latin typeface="Arial" panose="020B0604020202020204" pitchFamily="34" charset="0"/>
                        </a:rPr>
                        <a:t>TDoc</a:t>
                      </a:r>
                      <a:endParaRPr lang="en-US" sz="900" b="1" i="0" u="none" strike="noStrike" dirty="0">
                        <a:solidFill>
                          <a:srgbClr val="FFFFFF"/>
                        </a:solidFill>
                        <a:effectLst/>
                        <a:latin typeface="Arial" panose="020B0604020202020204" pitchFamily="34" charset="0"/>
                      </a:endParaRP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285750">
                <a:tc>
                  <a:txBody>
                    <a:bodyPr/>
                    <a:lstStyle/>
                    <a:p>
                      <a:pPr marL="0" algn="l" defTabSz="914400" rtl="0" eaLnBrk="1" fontAlgn="t" latinLnBrk="0" hangingPunct="1"/>
                      <a:r>
                        <a:rPr lang="fr-FR" sz="800" b="1" i="0" u="sng" strike="noStrike" kern="1200" dirty="0">
                          <a:solidFill>
                            <a:srgbClr val="0000FF"/>
                          </a:solidFill>
                          <a:effectLst/>
                          <a:latin typeface="Arial" panose="020B0604020202020204" pitchFamily="34" charset="0"/>
                          <a:ea typeface="+mn-ea"/>
                          <a:cs typeface="+mn-cs"/>
                          <a:hlinkClick r:id="rId2">
                            <a:extLst>
                              <a:ext uri="{A12FA001-AC4F-418D-AE19-62706E023703}">
                                <ahyp:hlinkClr xmlns:ahyp="http://schemas.microsoft.com/office/drawing/2018/hyperlinkcolor" val="tx"/>
                              </a:ext>
                            </a:extLst>
                          </a:hlinkClick>
                        </a:rPr>
                        <a:t>SP-250923</a:t>
                      </a:r>
                      <a:endParaRPr lang="fr-FR" sz="800" b="1" i="0" u="sng" strike="noStrike" kern="1200" dirty="0">
                        <a:solidFill>
                          <a:srgbClr val="0000FF"/>
                        </a:solidFill>
                        <a:effectLst/>
                        <a:latin typeface="Arial" panose="020B0604020202020204" pitchFamily="34" charset="0"/>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CR Pack on </a:t>
                      </a:r>
                      <a:r>
                        <a:rPr lang="fr-FR" sz="800" b="0" i="0" u="none" strike="noStrike" dirty="0" err="1">
                          <a:solidFill>
                            <a:srgbClr val="000000"/>
                          </a:solidFill>
                          <a:effectLst/>
                          <a:latin typeface="Arial" panose="020B0604020202020204" pitchFamily="34" charset="0"/>
                        </a:rPr>
                        <a:t>iRTCW</a:t>
                      </a:r>
                      <a:r>
                        <a:rPr lang="fr-FR" sz="800" b="0" i="0" u="none" strike="noStrike" dirty="0">
                          <a:solidFill>
                            <a:srgbClr val="000000"/>
                          </a:solidFill>
                          <a:effectLst/>
                          <a:latin typeface="Arial" panose="020B0604020202020204" pitchFamily="34" charset="0"/>
                        </a:rPr>
                        <a:t>, TEI19</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dirty="0">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19.4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Rel-19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33879643"/>
                  </a:ext>
                </a:extLst>
              </a:tr>
              <a:tr h="285750">
                <a:tc>
                  <a:txBody>
                    <a:bodyPr/>
                    <a:lstStyle/>
                    <a:p>
                      <a:pPr marL="0" algn="l" defTabSz="914400" rtl="0" eaLnBrk="1" fontAlgn="t" latinLnBrk="0" hangingPunct="1"/>
                      <a:r>
                        <a:rPr lang="fr-FR" sz="800" b="1" i="0" u="sng" strike="noStrike" kern="1200" noProof="0" dirty="0">
                          <a:solidFill>
                            <a:srgbClr val="0000FF"/>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SP-250927</a:t>
                      </a:r>
                      <a:endParaRPr lang="fr-FR" sz="800" b="1" i="0" u="sng" strike="noStrike" kern="1200" dirty="0">
                        <a:solidFill>
                          <a:srgbClr val="0000FF"/>
                        </a:solidFill>
                        <a:effectLst/>
                        <a:latin typeface="Arial" panose="020B0604020202020204" pitchFamily="34" charset="0"/>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CR Pack on AMD-ARCH-MED</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dirty="0">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19.4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Rel-19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567411691"/>
                  </a:ext>
                </a:extLst>
              </a:tr>
              <a:tr h="285750">
                <a:tc>
                  <a:txBody>
                    <a:bodyPr/>
                    <a:lstStyle/>
                    <a:p>
                      <a:pPr marL="0" algn="l" defTabSz="914400" rtl="0" eaLnBrk="1" fontAlgn="t" latinLnBrk="0" hangingPunct="1"/>
                      <a:r>
                        <a:rPr lang="fr-FR" sz="800" b="1" i="0" u="sng" strike="noStrike" kern="1200" noProof="0" dirty="0">
                          <a:solidFill>
                            <a:srgbClr val="0000FF"/>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SP-250928</a:t>
                      </a:r>
                      <a:endParaRPr lang="fr-FR" sz="800" b="1" i="0" u="sng" strike="noStrike" kern="1200" dirty="0">
                        <a:solidFill>
                          <a:srgbClr val="0000FF"/>
                        </a:solidFill>
                        <a:effectLst/>
                        <a:latin typeface="Arial" panose="020B0604020202020204" pitchFamily="34" charset="0"/>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CR Pack on 5MBUSA, TEI19</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dirty="0">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19.4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SA WG4 Rel-19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341408629"/>
                  </a:ext>
                </a:extLst>
              </a:tr>
              <a:tr h="285750">
                <a:tc>
                  <a:txBody>
                    <a:bodyPr/>
                    <a:lstStyle/>
                    <a:p>
                      <a:pPr marL="0" algn="l" defTabSz="914400" rtl="0" eaLnBrk="1" fontAlgn="t" latinLnBrk="0" hangingPunct="1"/>
                      <a:r>
                        <a:rPr lang="fr-FR" sz="800" b="1" i="0" u="sng" strike="noStrike" kern="1200" noProof="0" dirty="0">
                          <a:solidFill>
                            <a:srgbClr val="0000FF"/>
                          </a:solidFill>
                          <a:effectLst/>
                          <a:latin typeface="Arial" panose="020B0604020202020204" pitchFamily="34" charset="0"/>
                          <a:ea typeface="+mn-ea"/>
                          <a:cs typeface="+mn-cs"/>
                          <a:hlinkClick r:id="rId6">
                            <a:extLst>
                              <a:ext uri="{A12FA001-AC4F-418D-AE19-62706E023703}">
                                <ahyp:hlinkClr xmlns:ahyp="http://schemas.microsoft.com/office/drawing/2018/hyperlinkcolor" val="tx"/>
                              </a:ext>
                            </a:extLst>
                          </a:hlinkClick>
                        </a:rPr>
                        <a:t>SP-250929</a:t>
                      </a:r>
                      <a:endParaRPr lang="fr-FR" sz="800" b="1" i="0" u="sng" strike="noStrike" kern="1200" dirty="0">
                        <a:solidFill>
                          <a:srgbClr val="0000FF"/>
                        </a:solidFill>
                        <a:effectLst/>
                        <a:latin typeface="Arial" panose="020B0604020202020204" pitchFamily="34" charset="0"/>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CR Pack on GA4ARTAR, TEI19</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dirty="0">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19.4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SA WG4 Rel-19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035825434"/>
                  </a:ext>
                </a:extLst>
              </a:tr>
            </a:tbl>
          </a:graphicData>
        </a:graphic>
      </p:graphicFrame>
      <p:graphicFrame>
        <p:nvGraphicFramePr>
          <p:cNvPr id="7" name="Table 3">
            <a:extLst>
              <a:ext uri="{FF2B5EF4-FFF2-40B4-BE49-F238E27FC236}">
                <a16:creationId xmlns:a16="http://schemas.microsoft.com/office/drawing/2014/main" id="{7A56358B-68ED-5AEC-4296-19DB803BD30C}"/>
              </a:ext>
            </a:extLst>
          </p:cNvPr>
          <p:cNvGraphicFramePr>
            <a:graphicFrameLocks noGrp="1"/>
          </p:cNvGraphicFramePr>
          <p:nvPr>
            <p:extLst>
              <p:ext uri="{D42A27DB-BD31-4B8C-83A1-F6EECF244321}">
                <p14:modId xmlns:p14="http://schemas.microsoft.com/office/powerpoint/2010/main" val="2187604274"/>
              </p:ext>
            </p:extLst>
          </p:nvPr>
        </p:nvGraphicFramePr>
        <p:xfrm>
          <a:off x="1502568" y="4662635"/>
          <a:ext cx="9474202" cy="857250"/>
        </p:xfrm>
        <a:graphic>
          <a:graphicData uri="http://schemas.openxmlformats.org/drawingml/2006/table">
            <a:tbl>
              <a:tblPr/>
              <a:tblGrid>
                <a:gridCol w="617634">
                  <a:extLst>
                    <a:ext uri="{9D8B030D-6E8A-4147-A177-3AD203B41FA5}">
                      <a16:colId xmlns:a16="http://schemas.microsoft.com/office/drawing/2014/main" val="1716726221"/>
                    </a:ext>
                  </a:extLst>
                </a:gridCol>
                <a:gridCol w="2428325">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571500">
                <a:tc>
                  <a:txBody>
                    <a:bodyPr/>
                    <a:lstStyle/>
                    <a:p>
                      <a:pPr algn="ctr" fontAlgn="t"/>
                      <a:r>
                        <a:rPr lang="en-US" sz="900" b="1" i="0" u="none" strike="noStrike" dirty="0" err="1">
                          <a:solidFill>
                            <a:srgbClr val="FFFFFF"/>
                          </a:solidFill>
                          <a:effectLst/>
                          <a:latin typeface="Arial" panose="020B0604020202020204" pitchFamily="34" charset="0"/>
                        </a:rPr>
                        <a:t>TDoc</a:t>
                      </a:r>
                      <a:endParaRPr lang="en-US" sz="900" b="1" i="0" u="none" strike="noStrike" dirty="0">
                        <a:solidFill>
                          <a:srgbClr val="FFFFFF"/>
                        </a:solidFill>
                        <a:effectLst/>
                        <a:latin typeface="Arial" panose="020B0604020202020204" pitchFamily="34" charset="0"/>
                      </a:endParaRP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285750">
                <a:tc>
                  <a:txBody>
                    <a:bodyPr/>
                    <a:lstStyle/>
                    <a:p>
                      <a:pPr marL="0" algn="l" defTabSz="914400" rtl="0" eaLnBrk="1" fontAlgn="t" latinLnBrk="0" hangingPunct="1"/>
                      <a:r>
                        <a:rPr lang="fr-FR" sz="800" b="1" i="0" u="sng" strike="noStrike" kern="1200" noProof="0" dirty="0">
                          <a:solidFill>
                            <a:srgbClr val="0000FF"/>
                          </a:solidFill>
                          <a:effectLst/>
                          <a:latin typeface="Arial" panose="020B0604020202020204" pitchFamily="34" charset="0"/>
                          <a:ea typeface="+mn-ea"/>
                          <a:cs typeface="+mn-cs"/>
                          <a:hlinkClick r:id="rId7">
                            <a:extLst>
                              <a:ext uri="{A12FA001-AC4F-418D-AE19-62706E023703}">
                                <ahyp:hlinkClr xmlns:ahyp="http://schemas.microsoft.com/office/drawing/2018/hyperlinkcolor" val="tx"/>
                              </a:ext>
                            </a:extLst>
                          </a:hlinkClick>
                        </a:rPr>
                        <a:t>SP-250930</a:t>
                      </a:r>
                      <a:endParaRPr lang="fr-FR" sz="800" b="1" i="0" u="sng" strike="noStrike" kern="1200" dirty="0">
                        <a:solidFill>
                          <a:srgbClr val="0000FF"/>
                        </a:solidFill>
                        <a:effectLst/>
                        <a:latin typeface="Arial" panose="020B0604020202020204" pitchFamily="34" charset="0"/>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CR Pack on NR_NTN_Ph3-Core</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dirty="0">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19.4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SA WG4 Rel-19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980753816"/>
                  </a:ext>
                </a:extLst>
              </a:tr>
            </a:tbl>
          </a:graphicData>
        </a:graphic>
      </p:graphicFrame>
    </p:spTree>
    <p:extLst>
      <p:ext uri="{BB962C8B-B14F-4D97-AF65-F5344CB8AC3E}">
        <p14:creationId xmlns:p14="http://schemas.microsoft.com/office/powerpoint/2010/main" val="19260330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Ongoing Rel-19 Work Items</a:t>
            </a:r>
          </a:p>
        </p:txBody>
      </p:sp>
      <p:graphicFrame>
        <p:nvGraphicFramePr>
          <p:cNvPr id="2" name="Table 1">
            <a:extLst>
              <a:ext uri="{FF2B5EF4-FFF2-40B4-BE49-F238E27FC236}">
                <a16:creationId xmlns:a16="http://schemas.microsoft.com/office/drawing/2014/main" id="{C23553B3-ABA9-CF85-71A0-2AB7E4873CF6}"/>
              </a:ext>
            </a:extLst>
          </p:cNvPr>
          <p:cNvGraphicFramePr>
            <a:graphicFrameLocks noGrp="1"/>
          </p:cNvGraphicFramePr>
          <p:nvPr>
            <p:extLst>
              <p:ext uri="{D42A27DB-BD31-4B8C-83A1-F6EECF244321}">
                <p14:modId xmlns:p14="http://schemas.microsoft.com/office/powerpoint/2010/main" val="372019061"/>
              </p:ext>
            </p:extLst>
          </p:nvPr>
        </p:nvGraphicFramePr>
        <p:xfrm>
          <a:off x="836794" y="1732845"/>
          <a:ext cx="10238474" cy="3760529"/>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96278">
                  <a:extLst>
                    <a:ext uri="{9D8B030D-6E8A-4147-A177-3AD203B41FA5}">
                      <a16:colId xmlns:a16="http://schemas.microsoft.com/office/drawing/2014/main" val="522572285"/>
                    </a:ext>
                  </a:extLst>
                </a:gridCol>
                <a:gridCol w="1018826">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noProof="0" dirty="0"/>
                        <a:t>UID</a:t>
                      </a:r>
                    </a:p>
                  </a:txBody>
                  <a:tcPr marL="36001" marR="36001" marT="0" marB="0" anchor="ctr"/>
                </a:tc>
                <a:tc>
                  <a:txBody>
                    <a:bodyPr/>
                    <a:lstStyle/>
                    <a:p>
                      <a:pPr algn="ctr">
                        <a:lnSpc>
                          <a:spcPct val="107000"/>
                        </a:lnSpc>
                        <a:spcAft>
                          <a:spcPts val="800"/>
                        </a:spcAft>
                      </a:pPr>
                      <a:r>
                        <a:rPr lang="en-GB" sz="1100" noProof="0" dirty="0"/>
                        <a:t>Name</a:t>
                      </a:r>
                    </a:p>
                  </a:txBody>
                  <a:tcPr marL="36001" marR="36001" marT="0" marB="0" anchor="ctr"/>
                </a:tc>
                <a:tc>
                  <a:txBody>
                    <a:bodyPr/>
                    <a:lstStyle/>
                    <a:p>
                      <a:pPr algn="ctr">
                        <a:lnSpc>
                          <a:spcPct val="107000"/>
                        </a:lnSpc>
                        <a:spcAft>
                          <a:spcPts val="800"/>
                        </a:spcAft>
                      </a:pPr>
                      <a:r>
                        <a:rPr lang="en-GB" sz="1100" noProof="0" dirty="0"/>
                        <a:t>Acronym</a:t>
                      </a:r>
                    </a:p>
                  </a:txBody>
                  <a:tcPr marL="36001" marR="36001" marT="0" marB="0" anchor="ctr"/>
                </a:tc>
                <a:tc>
                  <a:txBody>
                    <a:bodyPr/>
                    <a:lstStyle/>
                    <a:p>
                      <a:pPr algn="ctr">
                        <a:lnSpc>
                          <a:spcPct val="107000"/>
                        </a:lnSpc>
                        <a:spcAft>
                          <a:spcPts val="800"/>
                        </a:spcAft>
                      </a:pPr>
                      <a:r>
                        <a:rPr lang="en-GB" sz="1100" noProof="0" dirty="0"/>
                        <a:t>Target </a:t>
                      </a:r>
                      <a:r>
                        <a:rPr lang="en-GB" sz="1000" noProof="0" dirty="0"/>
                        <a:t>(dd/mm/</a:t>
                      </a:r>
                      <a:r>
                        <a:rPr lang="en-GB" sz="1000" noProof="0" dirty="0" err="1"/>
                        <a:t>yyyy</a:t>
                      </a:r>
                      <a:r>
                        <a:rPr lang="en-GB" sz="1000" noProof="0" dirty="0"/>
                        <a:t>)</a:t>
                      </a:r>
                      <a:endParaRPr lang="en-GB" sz="1100" noProof="0" dirty="0"/>
                    </a:p>
                  </a:txBody>
                  <a:tcPr marL="36001" marR="36001" marT="0" marB="0" anchor="ctr"/>
                </a:tc>
                <a:tc>
                  <a:txBody>
                    <a:bodyPr/>
                    <a:lstStyle/>
                    <a:p>
                      <a:pPr algn="ctr">
                        <a:lnSpc>
                          <a:spcPct val="107000"/>
                        </a:lnSpc>
                        <a:spcAft>
                          <a:spcPts val="800"/>
                        </a:spcAft>
                      </a:pPr>
                      <a:r>
                        <a:rPr lang="en-GB" sz="1100" noProof="0" dirty="0"/>
                        <a:t>Old %</a:t>
                      </a:r>
                    </a:p>
                  </a:txBody>
                  <a:tcPr marL="36001" marR="36001" marT="0" marB="0" anchor="ctr"/>
                </a:tc>
                <a:tc>
                  <a:txBody>
                    <a:bodyPr/>
                    <a:lstStyle/>
                    <a:p>
                      <a:pPr algn="ctr">
                        <a:lnSpc>
                          <a:spcPct val="107000"/>
                        </a:lnSpc>
                        <a:spcAft>
                          <a:spcPts val="800"/>
                        </a:spcAft>
                      </a:pPr>
                      <a:r>
                        <a:rPr lang="en-GB" sz="1100" b="1" kern="1200" noProof="0" dirty="0">
                          <a:solidFill>
                            <a:schemeClr val="lt1"/>
                          </a:solidFill>
                          <a:latin typeface="+mn-lt"/>
                          <a:ea typeface="+mn-ea"/>
                          <a:cs typeface="+mn-cs"/>
                        </a:rPr>
                        <a:t>WID</a:t>
                      </a:r>
                      <a:endParaRPr lang="en-GB" sz="1100" noProof="0" dirty="0">
                        <a:solidFill>
                          <a:srgbClr val="FF0000"/>
                        </a:solidFill>
                      </a:endParaRPr>
                    </a:p>
                  </a:txBody>
                  <a:tcPr marL="36001" marR="36001" marT="0" marB="0" anchor="ctr"/>
                </a:tc>
                <a:tc>
                  <a:txBody>
                    <a:bodyPr/>
                    <a:lstStyle/>
                    <a:p>
                      <a:pPr algn="ctr">
                        <a:lnSpc>
                          <a:spcPct val="107000"/>
                        </a:lnSpc>
                        <a:spcAft>
                          <a:spcPts val="800"/>
                        </a:spcAft>
                      </a:pPr>
                      <a:r>
                        <a:rPr lang="en-GB" sz="1100" noProof="0" dirty="0">
                          <a:solidFill>
                            <a:srgbClr val="FF0000"/>
                          </a:solidFill>
                        </a:rPr>
                        <a:t>New %</a:t>
                      </a:r>
                      <a:endParaRPr lang="en-GB" sz="1100" b="1" kern="1200" noProof="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noProof="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GB" sz="1100" noProof="0" dirty="0"/>
                        <a:t>1030002</a:t>
                      </a:r>
                    </a:p>
                  </a:txBody>
                  <a:tcPr marL="9525" marR="9525" marT="9525" marB="0" anchor="b"/>
                </a:tc>
                <a:tc>
                  <a:txBody>
                    <a:bodyPr/>
                    <a:lstStyle/>
                    <a:p>
                      <a:pPr algn="l" fontAlgn="b"/>
                      <a:r>
                        <a:rPr lang="en-GB" sz="1100" noProof="0" dirty="0"/>
                        <a:t>Video Operating Points - Harmonization and Stereo MV-HEVC</a:t>
                      </a:r>
                    </a:p>
                  </a:txBody>
                  <a:tcPr marL="9525" marR="9525" marT="9525" marB="0" anchor="b"/>
                </a:tc>
                <a:tc>
                  <a:txBody>
                    <a:bodyPr/>
                    <a:lstStyle/>
                    <a:p>
                      <a:pPr algn="l" fontAlgn="b"/>
                      <a:r>
                        <a:rPr lang="en-GB" sz="1100" noProof="0" dirty="0"/>
                        <a:t>VOPS</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noProof="0" dirty="0">
                          <a:solidFill>
                            <a:schemeClr val="tx1"/>
                          </a:solidFill>
                        </a:rPr>
                        <a:t>12/12/2025</a:t>
                      </a:r>
                      <a:endParaRPr lang="en-GB" sz="1100" noProof="0" dirty="0">
                        <a:solidFill>
                          <a:srgbClr val="FF0000"/>
                        </a:solidFill>
                      </a:endParaRPr>
                    </a:p>
                  </a:txBody>
                  <a:tcPr marL="9525" marR="9525" marT="9525" marB="0" anchor="b"/>
                </a:tc>
                <a:tc>
                  <a:txBody>
                    <a:bodyPr/>
                    <a:lstStyle/>
                    <a:p>
                      <a:pPr algn="r">
                        <a:lnSpc>
                          <a:spcPct val="107000"/>
                        </a:lnSpc>
                        <a:spcAft>
                          <a:spcPts val="800"/>
                        </a:spcAft>
                      </a:pPr>
                      <a:r>
                        <a:rPr lang="en-GB" sz="1100" b="0" noProof="0" dirty="0">
                          <a:solidFill>
                            <a:schemeClr val="tx1"/>
                          </a:solidFill>
                          <a:latin typeface="+mn-lt"/>
                        </a:rPr>
                        <a:t>90%</a:t>
                      </a:r>
                    </a:p>
                  </a:txBody>
                  <a:tcPr marL="36001" marR="36001" marT="0" marB="0" anchor="b"/>
                </a:tc>
                <a:tc>
                  <a:txBody>
                    <a:bodyPr/>
                    <a:lstStyle/>
                    <a:p>
                      <a:pPr algn="ctr" fontAlgn="t"/>
                      <a:r>
                        <a:rPr lang="en-GB" sz="1100" b="0" i="0" u="none" strike="noStrike" noProof="0" dirty="0">
                          <a:solidFill>
                            <a:srgbClr val="FF0000"/>
                          </a:solidFill>
                          <a:effectLst/>
                          <a:latin typeface="+mn-lt"/>
                          <a:hlinkClick r:id="rId2"/>
                        </a:rPr>
                        <a:t>SP-250633</a:t>
                      </a:r>
                      <a:endParaRPr lang="en-GB" sz="1100" b="0" i="0" u="none" strike="noStrike" noProof="0" dirty="0">
                        <a:solidFill>
                          <a:srgbClr val="FF0000"/>
                        </a:solidFill>
                        <a:effectLst/>
                        <a:latin typeface="+mn-lt"/>
                      </a:endParaRPr>
                    </a:p>
                  </a:txBody>
                  <a:tcPr marL="0" marR="0" marT="0" marB="0"/>
                </a:tc>
                <a:tc>
                  <a:txBody>
                    <a:bodyPr/>
                    <a:lstStyle/>
                    <a:p>
                      <a:pPr algn="r">
                        <a:lnSpc>
                          <a:spcPct val="107000"/>
                        </a:lnSpc>
                        <a:spcAft>
                          <a:spcPts val="800"/>
                        </a:spcAft>
                      </a:pPr>
                      <a:r>
                        <a:rPr lang="en-GB" sz="1100" b="0" noProof="0" dirty="0">
                          <a:solidFill>
                            <a:srgbClr val="FF0000"/>
                          </a:solidFill>
                          <a:latin typeface="+mn-lt"/>
                        </a:rPr>
                        <a:t>95%</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noProof="0" dirty="0">
                          <a:solidFill>
                            <a:srgbClr val="33CC33"/>
                          </a:solidFill>
                        </a:rPr>
                        <a:t>Stage 3 complete</a:t>
                      </a:r>
                    </a:p>
                    <a:p>
                      <a:pPr algn="r">
                        <a:lnSpc>
                          <a:spcPct val="107000"/>
                        </a:lnSpc>
                        <a:spcAft>
                          <a:spcPts val="800"/>
                        </a:spcAft>
                      </a:pPr>
                      <a:r>
                        <a:rPr lang="en-GB" sz="1100" noProof="0" dirty="0">
                          <a:solidFill>
                            <a:srgbClr val="FF0000"/>
                          </a:solidFill>
                        </a:rPr>
                        <a:t>Work on conformance remaining</a:t>
                      </a:r>
                    </a:p>
                  </a:txBody>
                  <a:tcPr marL="36001" marR="36001" marT="0" marB="0" anchor="b"/>
                </a:tc>
                <a:extLst>
                  <a:ext uri="{0D108BD9-81ED-4DB2-BD59-A6C34878D82A}">
                    <a16:rowId xmlns:a16="http://schemas.microsoft.com/office/drawing/2014/main" val="1551172648"/>
                  </a:ext>
                </a:extLst>
              </a:tr>
              <a:tr h="320733">
                <a:tc>
                  <a:txBody>
                    <a:bodyPr/>
                    <a:lstStyle/>
                    <a:p>
                      <a:pPr algn="r" fontAlgn="b"/>
                      <a:r>
                        <a:rPr lang="en-GB" sz="1100" noProof="0" dirty="0"/>
                        <a:t>1030003</a:t>
                      </a:r>
                    </a:p>
                  </a:txBody>
                  <a:tcPr marL="9525" marR="9525" marT="9525" marB="0" anchor="b"/>
                </a:tc>
                <a:tc>
                  <a:txBody>
                    <a:bodyPr/>
                    <a:lstStyle/>
                    <a:p>
                      <a:pPr algn="l" fontAlgn="b"/>
                      <a:r>
                        <a:rPr lang="en-GB" sz="1100" noProof="0" dirty="0"/>
                        <a:t>Split Rendering over IMS</a:t>
                      </a:r>
                    </a:p>
                  </a:txBody>
                  <a:tcPr marL="9525" marR="9525" marT="9525" marB="0" anchor="b"/>
                </a:tc>
                <a:tc>
                  <a:txBody>
                    <a:bodyPr/>
                    <a:lstStyle/>
                    <a:p>
                      <a:pPr algn="l" fontAlgn="b"/>
                      <a:r>
                        <a:rPr lang="en-GB" sz="1100" noProof="0" dirty="0"/>
                        <a:t>SR_IMS</a:t>
                      </a:r>
                    </a:p>
                  </a:txBody>
                  <a:tcPr marL="9525" marR="9525" marT="9525" marB="0" anchor="b"/>
                </a:tc>
                <a:tc>
                  <a:txBody>
                    <a:bodyPr/>
                    <a:lstStyle/>
                    <a:p>
                      <a:pPr algn="r" fontAlgn="b"/>
                      <a:r>
                        <a:rPr lang="en-GB" sz="1100" noProof="0" dirty="0">
                          <a:solidFill>
                            <a:schemeClr val="tx1"/>
                          </a:solidFill>
                        </a:rPr>
                        <a:t>9/9/2025</a:t>
                      </a:r>
                    </a:p>
                  </a:txBody>
                  <a:tcPr marL="9525" marR="9525" marT="9525" marB="0" anchor="b"/>
                </a:tc>
                <a:tc>
                  <a:txBody>
                    <a:bodyPr/>
                    <a:lstStyle/>
                    <a:p>
                      <a:pPr algn="r">
                        <a:lnSpc>
                          <a:spcPct val="107000"/>
                        </a:lnSpc>
                        <a:spcAft>
                          <a:spcPts val="800"/>
                        </a:spcAft>
                      </a:pPr>
                      <a:r>
                        <a:rPr lang="en-GB" sz="1100" noProof="0" dirty="0">
                          <a:solidFill>
                            <a:schemeClr val="tx1"/>
                          </a:solidFill>
                        </a:rPr>
                        <a:t>95%</a:t>
                      </a:r>
                    </a:p>
                  </a:txBody>
                  <a:tcPr marL="36001" marR="36001" marT="0" marB="0" anchor="b"/>
                </a:tc>
                <a:tc>
                  <a:txBody>
                    <a:bodyPr/>
                    <a:lstStyle/>
                    <a:p>
                      <a:pPr algn="r" fontAlgn="t"/>
                      <a:r>
                        <a:rPr lang="en-GB" sz="1100" b="0" i="0" u="sng" strike="noStrike" noProof="0" dirty="0">
                          <a:solidFill>
                            <a:srgbClr val="0000FF"/>
                          </a:solidFill>
                          <a:effectLst/>
                          <a:latin typeface="+mn-lt"/>
                          <a:hlinkClick r:id="rId3"/>
                        </a:rPr>
                        <a:t>SP-240492</a:t>
                      </a:r>
                      <a:endParaRPr lang="en-GB" sz="1100" b="0" i="0" u="sng" strike="noStrike" noProof="0" dirty="0">
                        <a:solidFill>
                          <a:srgbClr val="0000FF"/>
                        </a:solidFill>
                        <a:effectLst/>
                        <a:latin typeface="+mn-lt"/>
                      </a:endParaRPr>
                    </a:p>
                  </a:txBody>
                  <a:tcPr marL="0" marR="0" marT="0" marB="0"/>
                </a:tc>
                <a:tc>
                  <a:txBody>
                    <a:bodyPr/>
                    <a:lstStyle/>
                    <a:p>
                      <a:pPr algn="r">
                        <a:lnSpc>
                          <a:spcPct val="107000"/>
                        </a:lnSpc>
                        <a:spcAft>
                          <a:spcPts val="800"/>
                        </a:spcAft>
                      </a:pPr>
                      <a:r>
                        <a:rPr lang="en-GB" sz="1100" noProof="0" dirty="0">
                          <a:solidFill>
                            <a:srgbClr val="FF0000"/>
                          </a:solidFill>
                        </a:rPr>
                        <a:t>100%</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noProof="0" dirty="0">
                          <a:solidFill>
                            <a:srgbClr val="33CC33"/>
                          </a:solidFill>
                        </a:rPr>
                        <a:t>Complete!</a:t>
                      </a:r>
                    </a:p>
                  </a:txBody>
                  <a:tcPr marL="36001" marR="36001" marT="0" marB="0" anchor="b"/>
                </a:tc>
                <a:extLst>
                  <a:ext uri="{0D108BD9-81ED-4DB2-BD59-A6C34878D82A}">
                    <a16:rowId xmlns:a16="http://schemas.microsoft.com/office/drawing/2014/main" val="2825203558"/>
                  </a:ext>
                </a:extLst>
              </a:tr>
              <a:tr h="320733">
                <a:tc>
                  <a:txBody>
                    <a:bodyPr/>
                    <a:lstStyle/>
                    <a:p>
                      <a:pPr algn="r" fontAlgn="b"/>
                      <a:r>
                        <a:rPr lang="en-GB" sz="1100" noProof="0" dirty="0"/>
                        <a:t>1040021</a:t>
                      </a:r>
                    </a:p>
                  </a:txBody>
                  <a:tcPr marL="9525" marR="9525" marT="9525" marB="0" anchor="b"/>
                </a:tc>
                <a:tc>
                  <a:txBody>
                    <a:bodyPr/>
                    <a:lstStyle/>
                    <a:p>
                      <a:pPr algn="l" fontAlgn="b"/>
                      <a:r>
                        <a:rPr lang="en-GB" sz="1100" noProof="0" dirty="0"/>
                        <a:t>EVS Codec Extension for Immersive Voice and Audio Services, Phase 2</a:t>
                      </a:r>
                    </a:p>
                  </a:txBody>
                  <a:tcPr marL="9525" marR="9525" marT="9525" marB="0" anchor="b"/>
                </a:tc>
                <a:tc>
                  <a:txBody>
                    <a:bodyPr/>
                    <a:lstStyle/>
                    <a:p>
                      <a:pPr algn="l" fontAlgn="b"/>
                      <a:r>
                        <a:rPr lang="en-GB" sz="1100" noProof="0" dirty="0"/>
                        <a:t>IVAS_Codec_Ph2 </a:t>
                      </a:r>
                    </a:p>
                  </a:txBody>
                  <a:tcPr marL="9525" marR="9525" marT="9525" marB="0" anchor="b"/>
                </a:tc>
                <a:tc>
                  <a:txBody>
                    <a:bodyPr/>
                    <a:lstStyle/>
                    <a:p>
                      <a:pPr algn="r" fontAlgn="b"/>
                      <a:r>
                        <a:rPr lang="en-GB" sz="1100" noProof="0" dirty="0">
                          <a:solidFill>
                            <a:schemeClr val="tx1"/>
                          </a:solidFill>
                        </a:rPr>
                        <a:t>9/9/2025-</a:t>
                      </a:r>
                      <a:r>
                        <a:rPr lang="en-GB" sz="1100" noProof="0" dirty="0">
                          <a:solidFill>
                            <a:srgbClr val="FF0000"/>
                          </a:solidFill>
                        </a:rPr>
                        <a:t>&gt; 12/12/2025</a:t>
                      </a:r>
                    </a:p>
                  </a:txBody>
                  <a:tcPr marL="9525" marR="9525" marT="9525" marB="0" anchor="b"/>
                </a:tc>
                <a:tc>
                  <a:txBody>
                    <a:bodyPr/>
                    <a:lstStyle/>
                    <a:p>
                      <a:pPr algn="r">
                        <a:lnSpc>
                          <a:spcPct val="107000"/>
                        </a:lnSpc>
                        <a:spcAft>
                          <a:spcPts val="800"/>
                        </a:spcAft>
                      </a:pPr>
                      <a:r>
                        <a:rPr lang="en-GB" sz="1100" noProof="0" dirty="0">
                          <a:solidFill>
                            <a:schemeClr val="tx1"/>
                          </a:solidFill>
                        </a:rPr>
                        <a:t>65%</a:t>
                      </a:r>
                    </a:p>
                  </a:txBody>
                  <a:tcPr marL="36001" marR="36001" marT="0" marB="0" anchor="b"/>
                </a:tc>
                <a:tc>
                  <a:txBody>
                    <a:bodyPr/>
                    <a:lstStyle/>
                    <a:p>
                      <a:pPr algn="r" fontAlgn="t"/>
                      <a:r>
                        <a:rPr lang="en-GB" sz="1100" b="0" i="0" u="sng" strike="noStrike" noProof="0" dirty="0">
                          <a:solidFill>
                            <a:srgbClr val="0000FF"/>
                          </a:solidFill>
                          <a:effectLst/>
                          <a:latin typeface="+mn-lt"/>
                          <a:hlinkClick r:id="rId4"/>
                        </a:rPr>
                        <a:t>SP-250262</a:t>
                      </a:r>
                      <a:endParaRPr lang="en-GB" sz="1100" b="0" i="0" u="sng" strike="noStrike" noProof="0" dirty="0">
                        <a:solidFill>
                          <a:srgbClr val="0000FF"/>
                        </a:solidFill>
                        <a:effectLst/>
                        <a:latin typeface="+mn-lt"/>
                      </a:endParaRPr>
                    </a:p>
                  </a:txBody>
                  <a:tcPr marL="0" marR="0" marT="0" marB="0"/>
                </a:tc>
                <a:tc>
                  <a:txBody>
                    <a:bodyPr/>
                    <a:lstStyle/>
                    <a:p>
                      <a:pPr algn="r">
                        <a:lnSpc>
                          <a:spcPct val="107000"/>
                        </a:lnSpc>
                        <a:spcAft>
                          <a:spcPts val="800"/>
                        </a:spcAft>
                      </a:pPr>
                      <a:r>
                        <a:rPr lang="en-GB" sz="1100" noProof="0" dirty="0">
                          <a:solidFill>
                            <a:srgbClr val="FF0000"/>
                          </a:solidFill>
                        </a:rPr>
                        <a:t>80%</a:t>
                      </a:r>
                    </a:p>
                  </a:txBody>
                  <a:tcPr marL="36001" marR="36001" marT="0" marB="0" anchor="b"/>
                </a:tc>
                <a:tc>
                  <a:txBody>
                    <a:bodyPr/>
                    <a:lstStyle/>
                    <a:p>
                      <a:pPr algn="r">
                        <a:lnSpc>
                          <a:spcPct val="107000"/>
                        </a:lnSpc>
                        <a:spcAft>
                          <a:spcPts val="800"/>
                        </a:spcAft>
                      </a:pPr>
                      <a:r>
                        <a:rPr lang="en-GB" sz="1100" noProof="0" dirty="0">
                          <a:solidFill>
                            <a:srgbClr val="FF0000"/>
                          </a:solidFill>
                        </a:rPr>
                        <a:t>Exception requested</a:t>
                      </a:r>
                    </a:p>
                  </a:txBody>
                  <a:tcPr marL="36001" marR="36001" marT="0" marB="0" anchor="b"/>
                </a:tc>
                <a:extLst>
                  <a:ext uri="{0D108BD9-81ED-4DB2-BD59-A6C34878D82A}">
                    <a16:rowId xmlns:a16="http://schemas.microsoft.com/office/drawing/2014/main" val="2942665382"/>
                  </a:ext>
                </a:extLst>
              </a:tr>
              <a:tr h="320733">
                <a:tc>
                  <a:txBody>
                    <a:bodyPr/>
                    <a:lstStyle/>
                    <a:p>
                      <a:pPr algn="r" fontAlgn="b"/>
                      <a:r>
                        <a:rPr lang="en-GB" sz="1100" noProof="0" dirty="0"/>
                        <a:t>1050113</a:t>
                      </a:r>
                    </a:p>
                  </a:txBody>
                  <a:tcPr marL="9525" marR="9525" marT="9525" marB="0" anchor="b"/>
                </a:tc>
                <a:tc>
                  <a:txBody>
                    <a:bodyPr/>
                    <a:lstStyle/>
                    <a:p>
                      <a:pPr algn="l" fontAlgn="b"/>
                      <a:r>
                        <a:rPr lang="en-GB" sz="1100" noProof="0" dirty="0"/>
                        <a:t>Terminal Audio quality performance and Test methods for Immersive Audio Services</a:t>
                      </a:r>
                    </a:p>
                  </a:txBody>
                  <a:tcPr marL="9525" marR="9525" marT="9525" marB="0" anchor="b"/>
                </a:tc>
                <a:tc>
                  <a:txBody>
                    <a:bodyPr/>
                    <a:lstStyle/>
                    <a:p>
                      <a:pPr algn="l" fontAlgn="b"/>
                      <a:r>
                        <a:rPr lang="en-GB" sz="1100" noProof="0" dirty="0"/>
                        <a:t>ATIAS_Ph2</a:t>
                      </a:r>
                    </a:p>
                  </a:txBody>
                  <a:tcPr marL="9525" marR="9525" marT="9525" marB="0" anchor="b"/>
                </a:tc>
                <a:tc>
                  <a:txBody>
                    <a:bodyPr/>
                    <a:lstStyle/>
                    <a:p>
                      <a:pPr algn="r" fontAlgn="b"/>
                      <a:r>
                        <a:rPr lang="en-GB" sz="1100" noProof="0" dirty="0">
                          <a:solidFill>
                            <a:schemeClr val="tx1"/>
                          </a:solidFill>
                        </a:rPr>
                        <a:t>9/9/2025-</a:t>
                      </a:r>
                      <a:r>
                        <a:rPr lang="en-GB" sz="1100" noProof="0" dirty="0">
                          <a:solidFill>
                            <a:srgbClr val="FF0000"/>
                          </a:solidFill>
                        </a:rPr>
                        <a:t>&gt; 12/12/2025</a:t>
                      </a:r>
                    </a:p>
                  </a:txBody>
                  <a:tcPr marL="9525" marR="9525" marT="9525" marB="0" anchor="b"/>
                </a:tc>
                <a:tc>
                  <a:txBody>
                    <a:bodyPr/>
                    <a:lstStyle/>
                    <a:p>
                      <a:pPr algn="r">
                        <a:lnSpc>
                          <a:spcPct val="107000"/>
                        </a:lnSpc>
                        <a:spcAft>
                          <a:spcPts val="800"/>
                        </a:spcAft>
                      </a:pPr>
                      <a:r>
                        <a:rPr lang="en-GB" sz="1100" noProof="0" dirty="0">
                          <a:solidFill>
                            <a:schemeClr val="tx1"/>
                          </a:solidFill>
                        </a:rPr>
                        <a:t>65%</a:t>
                      </a:r>
                    </a:p>
                  </a:txBody>
                  <a:tcPr marL="36001" marR="36001" marT="0" marB="0" anchor="b"/>
                </a:tc>
                <a:tc>
                  <a:txBody>
                    <a:bodyPr/>
                    <a:lstStyle/>
                    <a:p>
                      <a:pPr algn="r" fontAlgn="t"/>
                      <a:r>
                        <a:rPr lang="en-GB" sz="1100" b="0" i="0" u="sng" strike="noStrike" noProof="0" dirty="0">
                          <a:solidFill>
                            <a:srgbClr val="0000FF"/>
                          </a:solidFill>
                          <a:effectLst/>
                          <a:latin typeface="+mn-lt"/>
                          <a:hlinkClick r:id="rId5"/>
                        </a:rPr>
                        <a:t>SP-241314</a:t>
                      </a:r>
                      <a:endParaRPr lang="en-GB" sz="1100" b="0" i="0" u="sng" strike="noStrike" noProof="0" dirty="0">
                        <a:solidFill>
                          <a:srgbClr val="0000FF"/>
                        </a:solidFill>
                        <a:effectLst/>
                        <a:latin typeface="+mn-lt"/>
                      </a:endParaRPr>
                    </a:p>
                  </a:txBody>
                  <a:tcPr marL="0" marR="0" marT="0" marB="0"/>
                </a:tc>
                <a:tc>
                  <a:txBody>
                    <a:bodyPr/>
                    <a:lstStyle/>
                    <a:p>
                      <a:pPr algn="r">
                        <a:lnSpc>
                          <a:spcPct val="107000"/>
                        </a:lnSpc>
                        <a:spcAft>
                          <a:spcPts val="800"/>
                        </a:spcAft>
                      </a:pPr>
                      <a:r>
                        <a:rPr lang="en-GB" sz="1100" noProof="0" dirty="0">
                          <a:solidFill>
                            <a:srgbClr val="FF0000"/>
                          </a:solidFill>
                        </a:rPr>
                        <a:t>75%</a:t>
                      </a:r>
                    </a:p>
                  </a:txBody>
                  <a:tcPr marL="36001" marR="36001" marT="0" marB="0" anchor="b"/>
                </a:tc>
                <a:tc>
                  <a:txBody>
                    <a:bodyPr/>
                    <a:lstStyle/>
                    <a:p>
                      <a:pPr algn="r">
                        <a:lnSpc>
                          <a:spcPct val="107000"/>
                        </a:lnSpc>
                        <a:spcAft>
                          <a:spcPts val="800"/>
                        </a:spcAft>
                      </a:pPr>
                      <a:r>
                        <a:rPr lang="en-GB" sz="1100" noProof="0" dirty="0">
                          <a:solidFill>
                            <a:srgbClr val="FF0000"/>
                          </a:solidFill>
                        </a:rPr>
                        <a:t>Exception requested</a:t>
                      </a:r>
                    </a:p>
                  </a:txBody>
                  <a:tcPr marL="36001" marR="36001" marT="0" marB="0" anchor="b"/>
                </a:tc>
                <a:extLst>
                  <a:ext uri="{0D108BD9-81ED-4DB2-BD59-A6C34878D82A}">
                    <a16:rowId xmlns:a16="http://schemas.microsoft.com/office/drawing/2014/main" val="312038461"/>
                  </a:ext>
                </a:extLst>
              </a:tr>
              <a:tr h="320733">
                <a:tc>
                  <a:txBody>
                    <a:bodyPr/>
                    <a:lstStyle/>
                    <a:p>
                      <a:pPr algn="r" fontAlgn="b"/>
                      <a:r>
                        <a:rPr lang="en-GB" sz="1100" b="1" noProof="0" dirty="0">
                          <a:latin typeface="+mn-lt"/>
                        </a:rPr>
                        <a:t>1060022</a:t>
                      </a:r>
                    </a:p>
                  </a:txBody>
                  <a:tcPr marL="9525" marR="9525" marT="9525" marB="0" anchor="b"/>
                </a:tc>
                <a:tc>
                  <a:txBody>
                    <a:bodyPr/>
                    <a:lstStyle/>
                    <a:p>
                      <a:pPr algn="l" fontAlgn="b"/>
                      <a:r>
                        <a:rPr lang="en-GB" sz="1100" b="0" noProof="0" dirty="0">
                          <a:latin typeface="+mn-lt"/>
                        </a:rPr>
                        <a:t>Diverse audio Capturing System for UEs</a:t>
                      </a:r>
                    </a:p>
                  </a:txBody>
                  <a:tcPr marL="9525" marR="9525" marT="9525" marB="0" anchor="b"/>
                </a:tc>
                <a:tc>
                  <a:txBody>
                    <a:bodyPr/>
                    <a:lstStyle/>
                    <a:p>
                      <a:pPr algn="l" fontAlgn="b"/>
                      <a:r>
                        <a:rPr lang="en-GB" sz="1100" b="0" noProof="0" dirty="0" err="1">
                          <a:latin typeface="+mn-lt"/>
                        </a:rPr>
                        <a:t>DaCAS</a:t>
                      </a:r>
                      <a:endParaRPr lang="en-GB" sz="1100" b="0" noProof="0" dirty="0">
                        <a:latin typeface="+mn-lt"/>
                      </a:endParaRPr>
                    </a:p>
                  </a:txBody>
                  <a:tcPr marL="9525" marR="9525" marT="9525" marB="0" anchor="b"/>
                </a:tc>
                <a:tc>
                  <a:txBody>
                    <a:bodyPr/>
                    <a:lstStyle/>
                    <a:p>
                      <a:pPr algn="r" fontAlgn="b"/>
                      <a:r>
                        <a:rPr lang="en-GB" sz="1100" noProof="0" dirty="0">
                          <a:solidFill>
                            <a:schemeClr val="tx1"/>
                          </a:solidFill>
                        </a:rPr>
                        <a:t>9/9/2025-</a:t>
                      </a:r>
                      <a:r>
                        <a:rPr lang="en-GB" sz="1100" noProof="0" dirty="0">
                          <a:solidFill>
                            <a:srgbClr val="FF0000"/>
                          </a:solidFill>
                        </a:rPr>
                        <a:t>&gt; 5/5/2026</a:t>
                      </a:r>
                    </a:p>
                  </a:txBody>
                  <a:tcPr marL="9525" marR="9525" marT="9525" marB="0" anchor="b"/>
                </a:tc>
                <a:tc>
                  <a:txBody>
                    <a:bodyPr/>
                    <a:lstStyle/>
                    <a:p>
                      <a:pPr algn="r">
                        <a:lnSpc>
                          <a:spcPct val="107000"/>
                        </a:lnSpc>
                        <a:spcAft>
                          <a:spcPts val="800"/>
                        </a:spcAft>
                      </a:pPr>
                      <a:r>
                        <a:rPr lang="en-GB" sz="1100" b="0" noProof="0" dirty="0">
                          <a:solidFill>
                            <a:schemeClr val="tx1"/>
                          </a:solidFill>
                          <a:latin typeface="+mn-lt"/>
                        </a:rPr>
                        <a:t>50%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100" b="0" i="0" kern="1200" noProof="0" dirty="0">
                          <a:solidFill>
                            <a:schemeClr val="dk1"/>
                          </a:solidFill>
                          <a:effectLst/>
                          <a:latin typeface="+mn-lt"/>
                          <a:ea typeface="+mn-ea"/>
                          <a:cs typeface="+mn-cs"/>
                          <a:hlinkClick r:id="rId6"/>
                        </a:rPr>
                        <a:t>SP-241673</a:t>
                      </a:r>
                      <a:endParaRPr lang="en-GB" sz="1100" b="0" i="0" u="sng" strike="noStrike" noProof="0" dirty="0">
                        <a:solidFill>
                          <a:srgbClr val="0000FF"/>
                        </a:solidFill>
                        <a:effectLst/>
                        <a:latin typeface="+mn-lt"/>
                      </a:endParaRPr>
                    </a:p>
                  </a:txBody>
                  <a:tcPr marL="0" marR="0" marT="0" marB="0"/>
                </a:tc>
                <a:tc>
                  <a:txBody>
                    <a:bodyPr/>
                    <a:lstStyle/>
                    <a:p>
                      <a:pPr algn="r">
                        <a:lnSpc>
                          <a:spcPct val="107000"/>
                        </a:lnSpc>
                        <a:spcAft>
                          <a:spcPts val="800"/>
                        </a:spcAft>
                      </a:pPr>
                      <a:r>
                        <a:rPr lang="en-GB" sz="1100" b="0" noProof="0" dirty="0">
                          <a:solidFill>
                            <a:srgbClr val="FF0000"/>
                          </a:solidFill>
                          <a:latin typeface="+mn-lt"/>
                        </a:rPr>
                        <a:t>55%</a:t>
                      </a:r>
                    </a:p>
                  </a:txBody>
                  <a:tcPr marL="36001" marR="36001" marT="0" marB="0" anchor="b"/>
                </a:tc>
                <a:tc>
                  <a:txBody>
                    <a:bodyPr/>
                    <a:lstStyle/>
                    <a:p>
                      <a:pPr algn="r">
                        <a:lnSpc>
                          <a:spcPct val="107000"/>
                        </a:lnSpc>
                        <a:spcAft>
                          <a:spcPts val="800"/>
                        </a:spcAft>
                      </a:pPr>
                      <a:r>
                        <a:rPr lang="en-GB" sz="1100" noProof="0" dirty="0">
                          <a:solidFill>
                            <a:srgbClr val="FF0000"/>
                          </a:solidFill>
                        </a:rPr>
                        <a:t>Rel-19-&gt; Rel-20 work item</a:t>
                      </a:r>
                    </a:p>
                  </a:txBody>
                  <a:tcPr marL="36001" marR="36001" marT="0" marB="0" anchor="b"/>
                </a:tc>
                <a:extLst>
                  <a:ext uri="{0D108BD9-81ED-4DB2-BD59-A6C34878D82A}">
                    <a16:rowId xmlns:a16="http://schemas.microsoft.com/office/drawing/2014/main" val="2993639243"/>
                  </a:ext>
                </a:extLst>
              </a:tr>
              <a:tr h="320733">
                <a:tc>
                  <a:txBody>
                    <a:bodyPr/>
                    <a:lstStyle/>
                    <a:p>
                      <a:pPr algn="r" fontAlgn="b"/>
                      <a:r>
                        <a:rPr lang="en-GB" sz="1100" b="1" noProof="0" dirty="0">
                          <a:latin typeface="+mn-lt"/>
                        </a:rPr>
                        <a:t>1060021</a:t>
                      </a:r>
                    </a:p>
                  </a:txBody>
                  <a:tcPr marL="9525" marR="9525" marT="9525" marB="0" anchor="b"/>
                </a:tc>
                <a:tc>
                  <a:txBody>
                    <a:bodyPr/>
                    <a:lstStyle/>
                    <a:p>
                      <a:pPr algn="l" fontAlgn="b"/>
                      <a:r>
                        <a:rPr lang="en-GB" sz="1100" b="0" noProof="0" dirty="0">
                          <a:latin typeface="+mn-lt"/>
                        </a:rPr>
                        <a:t>5G Real-time Transport Protocol Configurations, Phase 2</a:t>
                      </a:r>
                    </a:p>
                  </a:txBody>
                  <a:tcPr marL="9525" marR="9525" marT="9525" marB="0" anchor="b"/>
                </a:tc>
                <a:tc>
                  <a:txBody>
                    <a:bodyPr/>
                    <a:lstStyle/>
                    <a:p>
                      <a:pPr algn="l" fontAlgn="b"/>
                      <a:r>
                        <a:rPr lang="en-GB" sz="1100" b="0" noProof="0" dirty="0">
                          <a:latin typeface="+mn-lt"/>
                        </a:rPr>
                        <a:t>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b="0" noProof="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noProof="0" dirty="0">
                          <a:solidFill>
                            <a:schemeClr val="tx1"/>
                          </a:solidFill>
                          <a:latin typeface="+mn-lt"/>
                        </a:rPr>
                        <a:t>75%</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100" b="0" i="0" kern="1200" noProof="0" dirty="0">
                          <a:solidFill>
                            <a:schemeClr val="dk1"/>
                          </a:solidFill>
                          <a:effectLst/>
                          <a:latin typeface="+mn-lt"/>
                          <a:ea typeface="+mn-ea"/>
                          <a:cs typeface="+mn-cs"/>
                          <a:hlinkClick r:id="rId7"/>
                        </a:rPr>
                        <a:t>SP-241672</a:t>
                      </a:r>
                      <a:endParaRPr lang="en-GB" sz="1100" b="0" i="0" u="sng" strike="noStrike" noProof="0" dirty="0">
                        <a:solidFill>
                          <a:srgbClr val="0000FF"/>
                        </a:solidFill>
                        <a:effectLst/>
                        <a:latin typeface="+mn-lt"/>
                      </a:endParaRPr>
                    </a:p>
                  </a:txBody>
                  <a:tcPr marL="0" marR="0" marT="0" marB="0"/>
                </a:tc>
                <a:tc>
                  <a:txBody>
                    <a:bodyPr/>
                    <a:lstStyle/>
                    <a:p>
                      <a:pPr algn="r">
                        <a:lnSpc>
                          <a:spcPct val="107000"/>
                        </a:lnSpc>
                        <a:spcAft>
                          <a:spcPts val="800"/>
                        </a:spcAft>
                      </a:pPr>
                      <a:r>
                        <a:rPr lang="en-GB" sz="1100" b="0" noProof="0" dirty="0">
                          <a:solidFill>
                            <a:srgbClr val="FF0000"/>
                          </a:solidFill>
                          <a:latin typeface="+mn-lt"/>
                        </a:rPr>
                        <a:t>100%</a:t>
                      </a:r>
                    </a:p>
                  </a:txBody>
                  <a:tcPr marL="36001" marR="36001" marT="0" marB="0" anchor="b"/>
                </a:tc>
                <a:tc>
                  <a:txBody>
                    <a:bodyPr/>
                    <a:lstStyle/>
                    <a:p>
                      <a:pPr algn="r">
                        <a:lnSpc>
                          <a:spcPct val="107000"/>
                        </a:lnSpc>
                        <a:spcAft>
                          <a:spcPts val="800"/>
                        </a:spcAft>
                      </a:pPr>
                      <a:r>
                        <a:rPr lang="en-GB" sz="1100" b="0" noProof="0" dirty="0">
                          <a:solidFill>
                            <a:srgbClr val="33CC33"/>
                          </a:solidFill>
                          <a:latin typeface="+mn-lt"/>
                        </a:rPr>
                        <a:t>Complete!</a:t>
                      </a:r>
                    </a:p>
                  </a:txBody>
                  <a:tcPr marL="36001" marR="36001" marT="0" marB="0" anchor="b"/>
                </a:tc>
                <a:extLst>
                  <a:ext uri="{0D108BD9-81ED-4DB2-BD59-A6C34878D82A}">
                    <a16:rowId xmlns:a16="http://schemas.microsoft.com/office/drawing/2014/main" val="2899284545"/>
                  </a:ext>
                </a:extLst>
              </a:tr>
              <a:tr h="320733">
                <a:tc>
                  <a:txBody>
                    <a:bodyPr/>
                    <a:lstStyle/>
                    <a:p>
                      <a:pPr algn="r" fontAlgn="b"/>
                      <a:r>
                        <a:rPr lang="en-GB" sz="1100" b="1" noProof="0" dirty="0">
                          <a:latin typeface="+mn-lt"/>
                        </a:rPr>
                        <a:t>1070056</a:t>
                      </a:r>
                    </a:p>
                  </a:txBody>
                  <a:tcPr marL="9525" marR="9525" marT="9525" marB="0" anchor="b"/>
                </a:tc>
                <a:tc>
                  <a:txBody>
                    <a:bodyPr/>
                    <a:lstStyle/>
                    <a:p>
                      <a:pPr algn="l" fontAlgn="b"/>
                      <a:r>
                        <a:rPr lang="en-GB" sz="1100" b="0" noProof="0" dirty="0">
                          <a:latin typeface="+mn-lt"/>
                        </a:rPr>
                        <a:t>Avatar Communications in AR Calls</a:t>
                      </a:r>
                    </a:p>
                  </a:txBody>
                  <a:tcPr marL="9525" marR="9525" marT="9525" marB="0" anchor="b"/>
                </a:tc>
                <a:tc>
                  <a:txBody>
                    <a:bodyPr/>
                    <a:lstStyle/>
                    <a:p>
                      <a:pPr algn="l" fontAlgn="b"/>
                      <a:r>
                        <a:rPr lang="en-GB" sz="1100" b="0" noProof="0" dirty="0" err="1">
                          <a:latin typeface="+mn-lt"/>
                        </a:rPr>
                        <a:t>AvCall</a:t>
                      </a:r>
                      <a:r>
                        <a:rPr lang="en-GB" sz="1100" b="0" noProof="0" dirty="0">
                          <a:latin typeface="+mn-lt"/>
                        </a:rPr>
                        <a:t>-MED</a:t>
                      </a:r>
                    </a:p>
                  </a:txBody>
                  <a:tcPr marL="9525" marR="9525" marT="9525" marB="0" anchor="b"/>
                </a:tc>
                <a:tc>
                  <a:txBody>
                    <a:bodyPr/>
                    <a:lstStyle/>
                    <a:p>
                      <a:pPr algn="r" fontAlgn="b"/>
                      <a:r>
                        <a:rPr lang="en-GB" sz="1100" b="0" noProof="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noProof="0" dirty="0">
                          <a:solidFill>
                            <a:schemeClr val="tx1"/>
                          </a:solidFill>
                          <a:latin typeface="+mn-lt"/>
                        </a:rPr>
                        <a:t>40%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100" b="0" i="0" kern="1200" noProof="0" dirty="0">
                          <a:solidFill>
                            <a:schemeClr val="dk1"/>
                          </a:solidFill>
                          <a:effectLst/>
                          <a:latin typeface="+mn-lt"/>
                          <a:ea typeface="+mn-ea"/>
                          <a:cs typeface="+mn-cs"/>
                          <a:hlinkClick r:id="rId8"/>
                        </a:rPr>
                        <a:t>SP-250286</a:t>
                      </a:r>
                      <a:endParaRPr lang="en-GB" sz="1100" b="1" i="0" u="sng" strike="noStrike" noProof="0" dirty="0">
                        <a:solidFill>
                          <a:srgbClr val="0000FF"/>
                        </a:solidFill>
                        <a:effectLst/>
                        <a:latin typeface="+mn-lt"/>
                      </a:endParaRPr>
                    </a:p>
                  </a:txBody>
                  <a:tcPr marL="0" marR="0" marT="0" marB="0"/>
                </a:tc>
                <a:tc>
                  <a:txBody>
                    <a:bodyPr/>
                    <a:lstStyle/>
                    <a:p>
                      <a:pPr algn="r">
                        <a:lnSpc>
                          <a:spcPct val="107000"/>
                        </a:lnSpc>
                        <a:spcAft>
                          <a:spcPts val="800"/>
                        </a:spcAft>
                      </a:pPr>
                      <a:r>
                        <a:rPr lang="en-GB" sz="1100" b="0" noProof="0" dirty="0">
                          <a:solidFill>
                            <a:srgbClr val="FF0000"/>
                          </a:solidFill>
                          <a:latin typeface="+mn-lt"/>
                        </a:rPr>
                        <a:t>100%</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b="0" noProof="0" dirty="0">
                          <a:solidFill>
                            <a:srgbClr val="33CC33"/>
                          </a:solidFill>
                          <a:latin typeface="+mn-lt"/>
                        </a:rPr>
                        <a:t>Complete!</a:t>
                      </a:r>
                    </a:p>
                  </a:txBody>
                  <a:tcPr marL="36001" marR="36001" marT="0" marB="0" anchor="b"/>
                </a:tc>
                <a:extLst>
                  <a:ext uri="{0D108BD9-81ED-4DB2-BD59-A6C34878D82A}">
                    <a16:rowId xmlns:a16="http://schemas.microsoft.com/office/drawing/2014/main" val="639765001"/>
                  </a:ext>
                </a:extLst>
              </a:tr>
              <a:tr h="320733">
                <a:tc>
                  <a:txBody>
                    <a:bodyPr/>
                    <a:lstStyle/>
                    <a:p>
                      <a:pPr algn="r" fontAlgn="b"/>
                      <a:r>
                        <a:rPr lang="en-GB" sz="1100" b="1" noProof="0" dirty="0">
                          <a:latin typeface="+mn-lt"/>
                        </a:rPr>
                        <a:t>1070057</a:t>
                      </a:r>
                    </a:p>
                  </a:txBody>
                  <a:tcPr marL="9525" marR="9525" marT="9525" marB="0" anchor="b"/>
                </a:tc>
                <a:tc>
                  <a:txBody>
                    <a:bodyPr/>
                    <a:lstStyle/>
                    <a:p>
                      <a:pPr algn="l" fontAlgn="b"/>
                      <a:r>
                        <a:rPr lang="en-GB" sz="1100" b="0" noProof="0" dirty="0">
                          <a:latin typeface="+mn-lt"/>
                        </a:rPr>
                        <a:t>Stage 3 for Advanced Media Delivery</a:t>
                      </a:r>
                    </a:p>
                  </a:txBody>
                  <a:tcPr marL="9525" marR="9525" marT="9525" marB="0" anchor="b"/>
                </a:tc>
                <a:tc>
                  <a:txBody>
                    <a:bodyPr/>
                    <a:lstStyle/>
                    <a:p>
                      <a:pPr algn="l" fontAlgn="b"/>
                      <a:r>
                        <a:rPr lang="en-GB" sz="1100" b="0" noProof="0" dirty="0">
                          <a:latin typeface="+mn-lt"/>
                        </a:rPr>
                        <a:t>AMD_PRO-MED</a:t>
                      </a:r>
                    </a:p>
                  </a:txBody>
                  <a:tcPr marL="9525" marR="9525" marT="9525" marB="0" anchor="b"/>
                </a:tc>
                <a:tc>
                  <a:txBody>
                    <a:bodyPr/>
                    <a:lstStyle/>
                    <a:p>
                      <a:pPr algn="r" fontAlgn="b"/>
                      <a:r>
                        <a:rPr lang="en-GB" sz="1100" b="0" noProof="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noProof="0" dirty="0">
                          <a:solidFill>
                            <a:schemeClr val="tx1"/>
                          </a:solidFill>
                          <a:latin typeface="+mn-lt"/>
                        </a:rPr>
                        <a:t>40%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100" b="0" i="0" kern="1200" noProof="0" dirty="0">
                          <a:solidFill>
                            <a:schemeClr val="dk1"/>
                          </a:solidFill>
                          <a:effectLst/>
                          <a:latin typeface="+mn-lt"/>
                          <a:ea typeface="+mn-ea"/>
                          <a:cs typeface="+mn-cs"/>
                          <a:hlinkClick r:id="rId9"/>
                        </a:rPr>
                        <a:t>SP-250265</a:t>
                      </a:r>
                      <a:endParaRPr lang="en-GB" sz="1100" b="1" i="0" u="sng" strike="noStrike" noProof="0" dirty="0">
                        <a:solidFill>
                          <a:srgbClr val="0000FF"/>
                        </a:solidFill>
                        <a:effectLst/>
                        <a:latin typeface="+mn-lt"/>
                      </a:endParaRPr>
                    </a:p>
                  </a:txBody>
                  <a:tcPr marL="0" marR="0" marT="0" marB="0"/>
                </a:tc>
                <a:tc>
                  <a:txBody>
                    <a:bodyPr/>
                    <a:lstStyle/>
                    <a:p>
                      <a:pPr algn="r">
                        <a:lnSpc>
                          <a:spcPct val="107000"/>
                        </a:lnSpc>
                        <a:spcAft>
                          <a:spcPts val="800"/>
                        </a:spcAft>
                      </a:pPr>
                      <a:r>
                        <a:rPr lang="en-GB" sz="1100" b="0" noProof="0" dirty="0">
                          <a:solidFill>
                            <a:srgbClr val="FF0000"/>
                          </a:solidFill>
                          <a:latin typeface="+mn-lt"/>
                        </a:rPr>
                        <a:t>85%</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noProof="0" dirty="0">
                          <a:solidFill>
                            <a:srgbClr val="33CC33"/>
                          </a:solidFill>
                        </a:rPr>
                        <a:t>Stage 3 complete</a:t>
                      </a:r>
                    </a:p>
                    <a:p>
                      <a:pPr algn="r">
                        <a:lnSpc>
                          <a:spcPct val="107000"/>
                        </a:lnSpc>
                        <a:spcAft>
                          <a:spcPts val="800"/>
                        </a:spcAft>
                      </a:pPr>
                      <a:r>
                        <a:rPr lang="en-GB" sz="1100" noProof="0" dirty="0">
                          <a:solidFill>
                            <a:srgbClr val="FF0000"/>
                          </a:solidFill>
                        </a:rPr>
                        <a:t>Work on </a:t>
                      </a:r>
                      <a:r>
                        <a:rPr lang="en-GB" sz="1100" noProof="0" dirty="0" err="1">
                          <a:solidFill>
                            <a:srgbClr val="FF0000"/>
                          </a:solidFill>
                        </a:rPr>
                        <a:t>OpenAPI</a:t>
                      </a:r>
                      <a:r>
                        <a:rPr lang="en-GB" sz="1100" noProof="0" dirty="0">
                          <a:solidFill>
                            <a:srgbClr val="FF0000"/>
                          </a:solidFill>
                        </a:rPr>
                        <a:t> remaining</a:t>
                      </a:r>
                    </a:p>
                  </a:txBody>
                  <a:tcPr marL="36001" marR="36001" marT="0" marB="0" anchor="b"/>
                </a:tc>
                <a:extLst>
                  <a:ext uri="{0D108BD9-81ED-4DB2-BD59-A6C34878D82A}">
                    <a16:rowId xmlns:a16="http://schemas.microsoft.com/office/drawing/2014/main" val="1447887512"/>
                  </a:ext>
                </a:extLst>
              </a:tr>
              <a:tr h="320733">
                <a:tc>
                  <a:txBody>
                    <a:bodyPr/>
                    <a:lstStyle/>
                    <a:p>
                      <a:pPr algn="r" fontAlgn="b"/>
                      <a:r>
                        <a:rPr lang="en-GB" sz="1100" noProof="0" dirty="0"/>
                        <a:t>1080048</a:t>
                      </a:r>
                      <a:endParaRPr lang="en-GB" sz="1100" b="1" noProof="0" dirty="0">
                        <a:latin typeface="+mn-lt"/>
                      </a:endParaRPr>
                    </a:p>
                  </a:txBody>
                  <a:tcPr marL="9525" marR="9525" marT="9525" marB="0" anchor="b"/>
                </a:tc>
                <a:tc>
                  <a:txBody>
                    <a:bodyPr/>
                    <a:lstStyle/>
                    <a:p>
                      <a:pPr marL="0" algn="l" defTabSz="914400" rtl="0" eaLnBrk="1" fontAlgn="b" latinLnBrk="0" hangingPunct="1"/>
                      <a:r>
                        <a:rPr lang="en-GB" sz="1100" kern="1200" noProof="0" dirty="0">
                          <a:solidFill>
                            <a:schemeClr val="dk1"/>
                          </a:solidFill>
                          <a:latin typeface="+mn-lt"/>
                          <a:ea typeface="+mn-ea"/>
                          <a:cs typeface="+mn-cs"/>
                        </a:rPr>
                        <a:t>Media Messaging Enhancements (</a:t>
                      </a:r>
                      <a:r>
                        <a:rPr lang="en-GB" sz="1100" kern="1200" noProof="0" dirty="0" err="1">
                          <a:solidFill>
                            <a:schemeClr val="dk1"/>
                          </a:solidFill>
                          <a:latin typeface="+mn-lt"/>
                          <a:ea typeface="+mn-ea"/>
                          <a:cs typeface="+mn-cs"/>
                        </a:rPr>
                        <a:t>MeME</a:t>
                      </a:r>
                      <a:r>
                        <a:rPr lang="en-GB" sz="1100" kern="1200" noProof="0" dirty="0">
                          <a:solidFill>
                            <a:schemeClr val="dk1"/>
                          </a:solidFill>
                          <a:latin typeface="+mn-lt"/>
                          <a:ea typeface="+mn-ea"/>
                          <a:cs typeface="+mn-cs"/>
                        </a:rPr>
                        <a:t>-MED)</a:t>
                      </a:r>
                    </a:p>
                  </a:txBody>
                  <a:tcPr marL="0" marR="0" marT="0" marB="0"/>
                </a:tc>
                <a:tc>
                  <a:txBody>
                    <a:bodyPr/>
                    <a:lstStyle/>
                    <a:p>
                      <a:pPr algn="l" fontAlgn="b"/>
                      <a:r>
                        <a:rPr lang="en-GB" sz="1100" noProof="0" dirty="0" err="1"/>
                        <a:t>MeME</a:t>
                      </a:r>
                      <a:r>
                        <a:rPr lang="en-GB" sz="1100" noProof="0" dirty="0"/>
                        <a:t>-MED</a:t>
                      </a:r>
                    </a:p>
                  </a:txBody>
                  <a:tcPr marL="9525" marR="9525" marT="9525" marB="0" anchor="b"/>
                </a:tc>
                <a:tc>
                  <a:txBody>
                    <a:bodyPr/>
                    <a:lstStyle/>
                    <a:p>
                      <a:pPr algn="r" fontAlgn="b"/>
                      <a:r>
                        <a:rPr lang="en-GB" sz="1100" noProof="0" dirty="0">
                          <a:solidFill>
                            <a:schemeClr val="tx1"/>
                          </a:solidFill>
                        </a:rPr>
                        <a:t>9/9/2025</a:t>
                      </a:r>
                    </a:p>
                  </a:txBody>
                  <a:tcPr marL="9525" marR="9525" marT="9525" marB="0" anchor="b"/>
                </a:tc>
                <a:tc>
                  <a:txBody>
                    <a:bodyPr/>
                    <a:lstStyle/>
                    <a:p>
                      <a:pPr algn="r">
                        <a:lnSpc>
                          <a:spcPct val="107000"/>
                        </a:lnSpc>
                        <a:spcAft>
                          <a:spcPts val="800"/>
                        </a:spcAft>
                      </a:pPr>
                      <a:r>
                        <a:rPr lang="en-GB" sz="1100" b="0" noProof="0" dirty="0">
                          <a:solidFill>
                            <a:schemeClr val="tx1"/>
                          </a:solidFill>
                          <a:latin typeface="+mn-lt"/>
                        </a:rPr>
                        <a:t>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100" kern="1200" noProof="0" dirty="0">
                          <a:solidFill>
                            <a:schemeClr val="dk1"/>
                          </a:solidFill>
                          <a:latin typeface="+mn-lt"/>
                          <a:ea typeface="+mn-ea"/>
                          <a:cs typeface="+mn-cs"/>
                          <a:hlinkClick r:id="rId10"/>
                        </a:rPr>
                        <a:t>SP-250632</a:t>
                      </a:r>
                      <a:endParaRPr lang="en-GB" sz="1100" kern="1200" noProof="0" dirty="0">
                        <a:solidFill>
                          <a:schemeClr val="dk1"/>
                        </a:solidFill>
                        <a:latin typeface="+mn-lt"/>
                        <a:ea typeface="+mn-ea"/>
                        <a:cs typeface="+mn-cs"/>
                      </a:endParaRPr>
                    </a:p>
                  </a:txBody>
                  <a:tcPr marL="0" marR="0" marT="0" marB="0"/>
                </a:tc>
                <a:tc>
                  <a:txBody>
                    <a:bodyPr/>
                    <a:lstStyle/>
                    <a:p>
                      <a:pPr algn="r">
                        <a:lnSpc>
                          <a:spcPct val="107000"/>
                        </a:lnSpc>
                        <a:spcAft>
                          <a:spcPts val="800"/>
                        </a:spcAft>
                      </a:pPr>
                      <a:r>
                        <a:rPr lang="en-GB" sz="1100" b="0" noProof="0" dirty="0">
                          <a:solidFill>
                            <a:srgbClr val="FF0000"/>
                          </a:solidFill>
                          <a:latin typeface="+mn-lt"/>
                        </a:rPr>
                        <a:t>100%</a:t>
                      </a:r>
                    </a:p>
                  </a:txBody>
                  <a:tcPr marL="36001" marR="36001" marT="0" marB="0" anchor="b"/>
                </a:tc>
                <a:tc>
                  <a:txBody>
                    <a:bodyPr/>
                    <a:lstStyle/>
                    <a:p>
                      <a:pPr algn="r">
                        <a:lnSpc>
                          <a:spcPct val="107000"/>
                        </a:lnSpc>
                        <a:spcAft>
                          <a:spcPts val="800"/>
                        </a:spcAft>
                      </a:pPr>
                      <a:r>
                        <a:rPr lang="en-GB" sz="1100" b="0" noProof="0" dirty="0">
                          <a:solidFill>
                            <a:srgbClr val="33CC33"/>
                          </a:solidFill>
                          <a:latin typeface="+mn-lt"/>
                        </a:rPr>
                        <a:t>Complete!</a:t>
                      </a:r>
                    </a:p>
                  </a:txBody>
                  <a:tcPr marL="36001" marR="36001" marT="0" marB="0" anchor="b"/>
                </a:tc>
                <a:extLst>
                  <a:ext uri="{0D108BD9-81ED-4DB2-BD59-A6C34878D82A}">
                    <a16:rowId xmlns:a16="http://schemas.microsoft.com/office/drawing/2014/main" val="2812050060"/>
                  </a:ext>
                </a:extLst>
              </a:tr>
            </a:tbl>
          </a:graphicData>
        </a:graphic>
      </p:graphicFrame>
    </p:spTree>
    <p:extLst>
      <p:ext uri="{BB962C8B-B14F-4D97-AF65-F5344CB8AC3E}">
        <p14:creationId xmlns:p14="http://schemas.microsoft.com/office/powerpoint/2010/main" val="2314990821"/>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7285055" cy="1143000"/>
          </a:xfrm>
        </p:spPr>
        <p:txBody>
          <a:bodyPr/>
          <a:lstStyle/>
          <a:p>
            <a:r>
              <a:rPr lang="en-US" sz="3200" dirty="0"/>
              <a:t>Video Operating Points - Harmonization and Stereo MV-HEVC </a:t>
            </a:r>
            <a:r>
              <a:rPr lang="en-US" altLang="en-US" dirty="0"/>
              <a:t>(</a:t>
            </a:r>
            <a:r>
              <a:rPr lang="en-US" sz="3200" dirty="0"/>
              <a:t>VOPS</a:t>
            </a:r>
            <a:r>
              <a:rPr lang="en-US" altLang="en-US" dirty="0"/>
              <a:t>)</a:t>
            </a:r>
            <a:endParaRPr lang="en-US" altLang="en-US" dirty="0">
              <a:solidFill>
                <a:srgbClr val="33CC33"/>
              </a:solidFill>
            </a:endParaRP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307606548"/>
              </p:ext>
            </p:extLst>
          </p:nvPr>
        </p:nvGraphicFramePr>
        <p:xfrm>
          <a:off x="638369" y="1359384"/>
          <a:ext cx="11073245" cy="803148"/>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2886511">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1030002</a:t>
                      </a:r>
                    </a:p>
                  </a:txBody>
                  <a:tcPr marL="9525" marR="9525" marT="9525" marB="0" anchor="b"/>
                </a:tc>
                <a:tc>
                  <a:txBody>
                    <a:bodyPr/>
                    <a:lstStyle/>
                    <a:p>
                      <a:pPr algn="l" fontAlgn="b"/>
                      <a:r>
                        <a:rPr lang="en-US" sz="1100" dirty="0"/>
                        <a:t>Video Operating Points - Harmonization and Stereo MV-HEVC</a:t>
                      </a:r>
                    </a:p>
                  </a:txBody>
                  <a:tcPr marL="9525" marR="9525" marT="9525" marB="0" anchor="b"/>
                </a:tc>
                <a:tc>
                  <a:txBody>
                    <a:bodyPr/>
                    <a:lstStyle/>
                    <a:p>
                      <a:pPr algn="l" fontAlgn="b"/>
                      <a:r>
                        <a:rPr lang="en-US" sz="1100" dirty="0"/>
                        <a:t>VOPS</a:t>
                      </a:r>
                    </a:p>
                  </a:txBody>
                  <a:tcPr marL="9525" marR="9525" marT="9525" marB="0" anchor="b"/>
                </a:tc>
                <a:tc>
                  <a:txBody>
                    <a:bodyPr/>
                    <a:lstStyle/>
                    <a:p>
                      <a:pPr algn="r" fontAlgn="b"/>
                      <a:r>
                        <a:rPr lang="en-US" sz="1100" dirty="0">
                          <a:solidFill>
                            <a:schemeClr val="tx1"/>
                          </a:solidFill>
                        </a:rPr>
                        <a:t>12/12/2025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90%</a:t>
                      </a:r>
                    </a:p>
                  </a:txBody>
                  <a:tcPr marL="36001" marR="36001" marT="0" marB="0" anchor="b"/>
                </a:tc>
                <a:tc>
                  <a:txBody>
                    <a:bodyPr/>
                    <a:lstStyle/>
                    <a:p>
                      <a:pPr algn="ctr" fontAlgn="t"/>
                      <a:r>
                        <a:rPr lang="en-US" sz="1100" b="0" i="0" u="none" strike="noStrike" dirty="0">
                          <a:solidFill>
                            <a:srgbClr val="FF0000"/>
                          </a:solidFill>
                          <a:effectLst/>
                          <a:latin typeface="+mn-lt"/>
                          <a:hlinkClick r:id="rId2"/>
                        </a:rPr>
                        <a:t>SP-250633</a:t>
                      </a:r>
                      <a:endParaRPr lang="en-US" sz="1100" b="0" i="0" u="none" strike="noStrike" dirty="0">
                        <a:solidFill>
                          <a:srgbClr val="FF0000"/>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95%</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33CC33"/>
                          </a:solidFill>
                        </a:rPr>
                        <a:t>Stage 3 complete</a:t>
                      </a:r>
                    </a:p>
                    <a:p>
                      <a:pPr algn="r">
                        <a:lnSpc>
                          <a:spcPct val="107000"/>
                        </a:lnSpc>
                        <a:spcAft>
                          <a:spcPts val="800"/>
                        </a:spcAft>
                      </a:pPr>
                      <a:r>
                        <a:rPr lang="en-GB" sz="1100" dirty="0">
                          <a:solidFill>
                            <a:srgbClr val="FF0000"/>
                          </a:solidFill>
                        </a:rPr>
                        <a:t>Work on conformance remaining</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119846"/>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Harmonize and include as needed all the SA4 video operating points into a new specification that will be home to all such video operating points and upgrade HEVC-based levels based on industry practices.</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Define the MV-HEVC capability in this new specification.</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Then add and harmonize stereoscopic MV-HEVC operating points and capabilities for TS 26.511, TS 26.119 and TS 26.143</a:t>
            </a:r>
            <a:endParaRPr lang="en-GB" sz="12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On top of various editorial updates to the draft TS we agreed on some constraints rules on the bitstream, some definition of random-access point, the signaling of codecs parameter strings on the system layer. We also identified the cases in which the single view decoding is possible from the stereoscopic signal in MV-HEVC. </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We agreed for the time being to define 2 operation points for MV-HEVC with the Multiview Main 10 and Multiview Extended 10 profiles but are hopeful that we can keep only one in the close future.</a:t>
            </a: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Complete the conformance aspects with the generation of conformance bitstreams corresponding to the defined operating points</a:t>
            </a:r>
          </a:p>
          <a:p>
            <a:pPr marL="0" indent="0">
              <a:lnSpc>
                <a:spcPct val="93000"/>
              </a:lnSpc>
              <a:spcBef>
                <a:spcPct val="15000"/>
              </a:spcBef>
              <a:spcAft>
                <a:spcPct val="15000"/>
              </a:spcAft>
              <a:buSzPct val="100000"/>
              <a:buNone/>
              <a:tabLst>
                <a:tab pos="285750" algn="l"/>
              </a:tabLst>
              <a:defRPr/>
            </a:pPr>
            <a:endParaRPr lang="en-US" altLang="en-US" sz="1200" dirty="0">
              <a:cs typeface="Arial" panose="020B0604020202020204" pitchFamily="34" charset="0"/>
            </a:endParaRPr>
          </a:p>
          <a:p>
            <a:pPr marL="0" marR="0" lvl="0" indent="0" algn="just">
              <a:buNone/>
            </a:pPr>
            <a:endParaRPr lang="en-US" sz="1100" dirty="0">
              <a:effectLst/>
              <a:ea typeface="Times New Roman" panose="02020603050405020304" pitchFamily="18" charset="0"/>
            </a:endParaRPr>
          </a:p>
          <a:p>
            <a:pPr marL="687388" lvl="1" indent="-287338">
              <a:lnSpc>
                <a:spcPct val="93000"/>
              </a:lnSpc>
              <a:spcBef>
                <a:spcPct val="15000"/>
              </a:spcBef>
              <a:spcAft>
                <a:spcPct val="15000"/>
              </a:spcAft>
              <a:buSzPct val="100000"/>
              <a:tabLst>
                <a:tab pos="285750" algn="l"/>
              </a:tabLst>
              <a:defRPr/>
            </a:pPr>
            <a:endParaRPr lang="en-US" sz="900" dirty="0">
              <a:solidFill>
                <a:srgbClr val="000000"/>
              </a:solidFill>
              <a:effectLst/>
              <a:ea typeface="MS Mincho" panose="02020609040205080304" pitchFamily="49" charset="-128"/>
            </a:endParaRPr>
          </a:p>
          <a:p>
            <a:pPr marL="287338" indent="-287338">
              <a:lnSpc>
                <a:spcPct val="93000"/>
              </a:lnSpc>
              <a:spcBef>
                <a:spcPct val="15000"/>
              </a:spcBef>
              <a:spcAft>
                <a:spcPct val="15000"/>
              </a:spcAft>
              <a:buSzPct val="100000"/>
              <a:tabLst>
                <a:tab pos="285750" algn="l"/>
              </a:tabLst>
              <a:defRPr/>
            </a:pPr>
            <a:endParaRPr lang="en-US" sz="1200" dirty="0">
              <a:solidFill>
                <a:srgbClr val="000000"/>
              </a:solidFill>
              <a:effectLst/>
              <a:ea typeface="MS Mincho" panose="02020609040205080304" pitchFamily="49" charset="-128"/>
            </a:endParaRPr>
          </a:p>
          <a:p>
            <a:pPr marL="287338" indent="-287338">
              <a:buNone/>
            </a:pPr>
            <a:endParaRPr lang="fr-FR" sz="1200" dirty="0"/>
          </a:p>
        </p:txBody>
      </p:sp>
      <p:graphicFrame>
        <p:nvGraphicFramePr>
          <p:cNvPr id="8" name="Table 4">
            <a:extLst>
              <a:ext uri="{FF2B5EF4-FFF2-40B4-BE49-F238E27FC236}">
                <a16:creationId xmlns:a16="http://schemas.microsoft.com/office/drawing/2014/main" id="{33789F8A-76F4-9599-C78D-66F117C6118E}"/>
              </a:ext>
            </a:extLst>
          </p:cNvPr>
          <p:cNvGraphicFramePr>
            <a:graphicFrameLocks noGrp="1"/>
          </p:cNvGraphicFramePr>
          <p:nvPr>
            <p:extLst>
              <p:ext uri="{D42A27DB-BD31-4B8C-83A1-F6EECF244321}">
                <p14:modId xmlns:p14="http://schemas.microsoft.com/office/powerpoint/2010/main" val="3243707746"/>
              </p:ext>
            </p:extLst>
          </p:nvPr>
        </p:nvGraphicFramePr>
        <p:xfrm>
          <a:off x="1358899" y="4793381"/>
          <a:ext cx="9474202" cy="609600"/>
        </p:xfrm>
        <a:graphic>
          <a:graphicData uri="http://schemas.openxmlformats.org/drawingml/2006/table">
            <a:tbl>
              <a:tblPr/>
              <a:tblGrid>
                <a:gridCol w="721828">
                  <a:extLst>
                    <a:ext uri="{9D8B030D-6E8A-4147-A177-3AD203B41FA5}">
                      <a16:colId xmlns:a16="http://schemas.microsoft.com/office/drawing/2014/main" val="1716726221"/>
                    </a:ext>
                  </a:extLst>
                </a:gridCol>
                <a:gridCol w="2324131">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105878">
                <a:tc>
                  <a:txBody>
                    <a:bodyPr/>
                    <a:lstStyle/>
                    <a:p>
                      <a:pPr algn="ctr" fontAlgn="t"/>
                      <a:r>
                        <a:rPr lang="en-GB" sz="1000" b="1" i="0" u="none" strike="noStrike" noProof="0" dirty="0" err="1">
                          <a:solidFill>
                            <a:srgbClr val="FFFFFF"/>
                          </a:solidFill>
                          <a:effectLst/>
                          <a:latin typeface="Arial" panose="020B0604020202020204" pitchFamily="34" charset="0"/>
                          <a:cs typeface="Arial" panose="020B0604020202020204" pitchFamily="34" charset="0"/>
                        </a:rPr>
                        <a:t>TDoc</a:t>
                      </a:r>
                      <a:endParaRPr lang="en-GB" sz="1000" b="1" i="0" u="none" strike="noStrike" noProof="0" dirty="0">
                        <a:solidFill>
                          <a:srgbClr val="FFFF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86627">
                <a:tc>
                  <a:txBody>
                    <a:bodyPr/>
                    <a:lstStyle/>
                    <a:p>
                      <a:pPr algn="l" fontAlgn="t">
                        <a:buNone/>
                      </a:pPr>
                      <a:r>
                        <a:rPr lang="en-GB" sz="1000" b="1" u="none" strike="noStrike" noProof="0" dirty="0">
                          <a:effectLst/>
                          <a:latin typeface="Arial" panose="020B0604020202020204" pitchFamily="34" charset="0"/>
                          <a:cs typeface="Arial" panose="020B0604020202020204" pitchFamily="34" charset="0"/>
                          <a:hlinkClick r:id="rId3"/>
                        </a:rPr>
                        <a:t>SP-250924</a:t>
                      </a:r>
                      <a:endParaRPr lang="en-GB" sz="1000" b="1"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u="none" strike="noStrike" noProof="0" dirty="0">
                          <a:effectLst/>
                          <a:latin typeface="Arial" panose="020B0604020202020204" pitchFamily="34" charset="0"/>
                          <a:cs typeface="Arial" panose="020B0604020202020204" pitchFamily="34" charset="0"/>
                        </a:rPr>
                        <a:t>CR Pack on WI VOPS</a:t>
                      </a:r>
                      <a:endParaRPr lang="en-GB" sz="1000" b="0"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u="none" strike="noStrike" noProof="0" dirty="0">
                          <a:effectLst/>
                          <a:latin typeface="Arial" panose="020B0604020202020204" pitchFamily="34" charset="0"/>
                          <a:cs typeface="Arial" panose="020B0604020202020204" pitchFamily="34" charset="0"/>
                        </a:rPr>
                        <a:t>SA4</a:t>
                      </a:r>
                      <a:endParaRPr lang="en-GB" sz="1000" b="0"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u="sng" strike="noStrike" noProof="0" dirty="0">
                          <a:effectLst/>
                          <a:latin typeface="Arial" panose="020B0604020202020204" pitchFamily="34" charset="0"/>
                          <a:cs typeface="Arial" panose="020B0604020202020204" pitchFamily="34" charset="0"/>
                        </a:rPr>
                        <a:t>CR pack</a:t>
                      </a:r>
                      <a:endParaRPr lang="en-GB" sz="1000" b="0" i="0" u="sng" strike="noStrike" noProof="0" dirty="0">
                        <a:solidFill>
                          <a:srgbClr val="0070C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u="none" strike="noStrike" noProof="0" dirty="0">
                          <a:effectLst/>
                          <a:latin typeface="Arial" panose="020B0604020202020204" pitchFamily="34" charset="0"/>
                          <a:cs typeface="Arial" panose="020B0604020202020204" pitchFamily="34" charset="0"/>
                        </a:rPr>
                        <a:t>Approval</a:t>
                      </a:r>
                      <a:endParaRPr lang="en-GB" sz="1000" b="0"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u="none" strike="noStrike" noProof="0" dirty="0">
                          <a:effectLst/>
                          <a:latin typeface="Arial" panose="020B0604020202020204" pitchFamily="34" charset="0"/>
                          <a:cs typeface="Arial" panose="020B0604020202020204" pitchFamily="34" charset="0"/>
                        </a:rPr>
                        <a:t>19.4</a:t>
                      </a:r>
                      <a:endParaRPr lang="en-GB" sz="1000" b="0"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u="none" strike="noStrike" noProof="0" dirty="0">
                          <a:effectLst/>
                          <a:latin typeface="Arial" panose="020B0604020202020204" pitchFamily="34" charset="0"/>
                          <a:cs typeface="Arial" panose="020B0604020202020204" pitchFamily="34" charset="0"/>
                        </a:rPr>
                        <a:t>SA WG4 Rel-19 CRs</a:t>
                      </a:r>
                      <a:endParaRPr lang="en-GB" sz="1000" b="0"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BFBF"/>
                    </a:solidFill>
                  </a:tcPr>
                </a:tc>
                <a:tc>
                  <a:txBody>
                    <a:bodyPr/>
                    <a:lstStyle/>
                    <a:p>
                      <a:pPr algn="l" fontAlgn="t">
                        <a:buNone/>
                      </a:pPr>
                      <a:r>
                        <a:rPr lang="fr-FR" sz="1000" b="1" i="0" u="sng" strike="noStrike">
                          <a:solidFill>
                            <a:srgbClr val="0000FF"/>
                          </a:solidFill>
                          <a:effectLst/>
                          <a:latin typeface="Arial" panose="020B0604020202020204" pitchFamily="34" charset="0"/>
                          <a:hlinkClick r:id="rId4"/>
                        </a:rPr>
                        <a:t>Rel-19</a:t>
                      </a:r>
                      <a:endParaRPr lang="fr-FR" sz="10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4568792"/>
                  </a:ext>
                </a:extLst>
              </a:tr>
              <a:tr h="86627">
                <a:tc>
                  <a:txBody>
                    <a:bodyPr/>
                    <a:lstStyle/>
                    <a:p>
                      <a:pPr algn="l" fontAlgn="t">
                        <a:buNone/>
                      </a:pPr>
                      <a:r>
                        <a:rPr lang="en-GB" sz="1000" b="1" u="none" strike="noStrike" noProof="0" dirty="0">
                          <a:effectLst/>
                          <a:latin typeface="Arial" panose="020B0604020202020204" pitchFamily="34" charset="0"/>
                          <a:cs typeface="Arial" panose="020B0604020202020204" pitchFamily="34" charset="0"/>
                          <a:hlinkClick r:id="rId5"/>
                        </a:rPr>
                        <a:t>SP-250972</a:t>
                      </a:r>
                      <a:endParaRPr lang="en-GB" sz="1000" b="1"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u="none" strike="noStrike" noProof="0" dirty="0">
                          <a:effectLst/>
                          <a:latin typeface="Arial" panose="020B0604020202020204" pitchFamily="34" charset="0"/>
                          <a:cs typeface="Arial" panose="020B0604020202020204" pitchFamily="34" charset="0"/>
                        </a:rPr>
                        <a:t>Draft TS 26.265 v2.0.0</a:t>
                      </a:r>
                      <a:endParaRPr lang="en-GB" sz="1000" b="0"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u="none" strike="noStrike" noProof="0" dirty="0">
                          <a:effectLst/>
                          <a:latin typeface="Arial" panose="020B0604020202020204" pitchFamily="34" charset="0"/>
                          <a:cs typeface="Arial" panose="020B0604020202020204" pitchFamily="34" charset="0"/>
                        </a:rPr>
                        <a:t>SA WG4</a:t>
                      </a:r>
                      <a:endParaRPr lang="en-GB" sz="1000" b="0"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u="none" strike="noStrike" noProof="0" dirty="0">
                          <a:effectLst/>
                          <a:latin typeface="Arial" panose="020B0604020202020204" pitchFamily="34" charset="0"/>
                          <a:cs typeface="Arial" panose="020B0604020202020204" pitchFamily="34" charset="0"/>
                        </a:rPr>
                        <a:t>draft TS</a:t>
                      </a:r>
                      <a:endParaRPr lang="en-GB" sz="1000" b="0"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u="none" strike="noStrike" noProof="0" dirty="0">
                          <a:effectLst/>
                          <a:latin typeface="Arial" panose="020B0604020202020204" pitchFamily="34" charset="0"/>
                          <a:cs typeface="Arial" panose="020B0604020202020204" pitchFamily="34" charset="0"/>
                        </a:rPr>
                        <a:t>Approval</a:t>
                      </a:r>
                      <a:endParaRPr lang="en-GB" sz="1000" b="0"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u="none" strike="noStrike" noProof="0" dirty="0">
                          <a:effectLst/>
                          <a:latin typeface="Arial" panose="020B0604020202020204" pitchFamily="34" charset="0"/>
                          <a:cs typeface="Arial" panose="020B0604020202020204" pitchFamily="34" charset="0"/>
                        </a:rPr>
                        <a:t>7.2.4</a:t>
                      </a:r>
                      <a:endParaRPr lang="en-GB" sz="1000" b="0"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u="none" strike="noStrike" noProof="0" dirty="0">
                          <a:effectLst/>
                          <a:latin typeface="Arial" panose="020B0604020202020204" pitchFamily="34" charset="0"/>
                          <a:cs typeface="Arial" panose="020B0604020202020204" pitchFamily="34" charset="0"/>
                        </a:rPr>
                        <a:t>SA WG4 Specifications for Approval</a:t>
                      </a:r>
                      <a:endParaRPr lang="en-GB" sz="1000" b="0"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BFBF"/>
                    </a:solidFill>
                  </a:tcPr>
                </a:tc>
                <a:tc>
                  <a:txBody>
                    <a:bodyPr/>
                    <a:lstStyle/>
                    <a:p>
                      <a:pPr algn="l" fontAlgn="t">
                        <a:buNone/>
                      </a:pPr>
                      <a:r>
                        <a:rPr lang="fr-FR" sz="1000" b="1" i="0" u="sng" strike="noStrike" dirty="0">
                          <a:solidFill>
                            <a:srgbClr val="0000FF"/>
                          </a:solidFill>
                          <a:effectLst/>
                          <a:latin typeface="Arial" panose="020B0604020202020204" pitchFamily="34" charset="0"/>
                          <a:hlinkClick r:id="rId4"/>
                        </a:rPr>
                        <a:t>Rel-19</a:t>
                      </a:r>
                      <a:endParaRPr lang="fr-FR" sz="10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73192640"/>
                  </a:ext>
                </a:extLst>
              </a:tr>
            </a:tbl>
          </a:graphicData>
        </a:graphic>
      </p:graphicFrame>
    </p:spTree>
    <p:extLst>
      <p:ext uri="{BB962C8B-B14F-4D97-AF65-F5344CB8AC3E}">
        <p14:creationId xmlns:p14="http://schemas.microsoft.com/office/powerpoint/2010/main" val="417955615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7285055" cy="1143000"/>
          </a:xfrm>
        </p:spPr>
        <p:txBody>
          <a:bodyPr/>
          <a:lstStyle/>
          <a:p>
            <a:r>
              <a:rPr lang="en-US" sz="3200" dirty="0"/>
              <a:t>Split Rendering over IMS </a:t>
            </a:r>
            <a:r>
              <a:rPr lang="en-US" altLang="en-US" dirty="0"/>
              <a:t>(</a:t>
            </a:r>
            <a:r>
              <a:rPr lang="en-US" sz="3200" dirty="0"/>
              <a:t>SR_IMS</a:t>
            </a:r>
            <a:r>
              <a:rPr lang="en-US" altLang="en-US" dirty="0"/>
              <a:t>) – </a:t>
            </a:r>
            <a:r>
              <a:rPr lang="en-US" altLang="en-US" dirty="0">
                <a:solidFill>
                  <a:srgbClr val="33CC33"/>
                </a:solidFill>
              </a:rPr>
              <a:t>Complete!</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564619293"/>
              </p:ext>
            </p:extLst>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1030003</a:t>
                      </a:r>
                    </a:p>
                  </a:txBody>
                  <a:tcPr marL="9525" marR="9525" marT="9525" marB="0" anchor="b"/>
                </a:tc>
                <a:tc>
                  <a:txBody>
                    <a:bodyPr/>
                    <a:lstStyle/>
                    <a:p>
                      <a:pPr algn="l" fontAlgn="b"/>
                      <a:r>
                        <a:rPr lang="en-US" sz="1100" dirty="0"/>
                        <a:t>Split Rendering over IMS</a:t>
                      </a:r>
                    </a:p>
                  </a:txBody>
                  <a:tcPr marL="9525" marR="9525" marT="9525" marB="0" anchor="b"/>
                </a:tc>
                <a:tc>
                  <a:txBody>
                    <a:bodyPr/>
                    <a:lstStyle/>
                    <a:p>
                      <a:pPr algn="l" fontAlgn="b"/>
                      <a:r>
                        <a:rPr lang="en-US" sz="1100" dirty="0"/>
                        <a:t>SR_IMS</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95%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SP-240492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100%</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33CC33"/>
                          </a:solidFill>
                        </a:rPr>
                        <a:t>Complete!</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184471"/>
            <a:ext cx="11068050" cy="4100444"/>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hangingPunct="0">
              <a:spcBef>
                <a:spcPts val="0"/>
              </a:spcBef>
              <a:spcAft>
                <a:spcPts val="900"/>
              </a:spcAft>
            </a:pPr>
            <a:r>
              <a:rPr lang="en-US" sz="1400" dirty="0">
                <a:effectLst/>
                <a:ea typeface="SimSun" panose="02010600030101010101" pitchFamily="2" charset="-122"/>
              </a:rPr>
              <a:t>Identify functional entities for IMS-based split rendering and introduce a mapping to the IMS architecture. Identify interfaces and define network APIs for delivering media from 3GPP and non-3GPP services for split rendering of XR services. Define protocols, procedures, and codecs for delivery of split-rendered media and metadata for support of split rendered content including uplink (e.g., pose), and downlink (e.g., rendered pose) as part of a new specification. </a:t>
            </a:r>
          </a:p>
          <a:p>
            <a:pPr marL="0" marR="0" hangingPunct="0">
              <a:spcBef>
                <a:spcPts val="0"/>
              </a:spcBef>
              <a:spcAft>
                <a:spcPts val="900"/>
              </a:spcAft>
            </a:pPr>
            <a:endParaRPr lang="en-US" sz="1400" dirty="0">
              <a:effectLst/>
              <a:ea typeface="SimSun" panose="02010600030101010101" pitchFamily="2" charset="-122"/>
            </a:endParaRPr>
          </a:p>
          <a:p>
            <a:pPr marL="0" marR="0" indent="0" hangingPunct="0">
              <a:spcBef>
                <a:spcPts val="0"/>
              </a:spcBef>
              <a:spcAft>
                <a:spcPts val="900"/>
              </a:spcAft>
              <a:buNone/>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Reviewed and agreed SR_IMS WIS and cover page for SA plenary presentation.</a:t>
            </a: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New baseline of draft TS 26.567 (v1.3.0) with editorial fixes was agreed (send to SA plenary for approval)</a:t>
            </a:r>
          </a:p>
          <a:p>
            <a:pPr marL="287338" indent="-287338">
              <a:lnSpc>
                <a:spcPct val="93000"/>
              </a:lnSpc>
              <a:spcBef>
                <a:spcPct val="15000"/>
              </a:spcBef>
              <a:spcAft>
                <a:spcPct val="15000"/>
              </a:spcAft>
              <a:buSzPct val="100000"/>
              <a:tabLst>
                <a:tab pos="285750" algn="l"/>
              </a:tabLst>
              <a:defRPr/>
            </a:pPr>
            <a:endParaRPr lang="en-US" sz="1400" dirty="0">
              <a:ea typeface="Calibri" panose="020F0502020204030204" pitchFamily="34" charset="0"/>
              <a:cs typeface="Times New Roman" panose="02020603050405020304" pitchFamily="18"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Work complete</a:t>
            </a:r>
          </a:p>
          <a:p>
            <a:pPr marL="0" indent="0">
              <a:lnSpc>
                <a:spcPct val="93000"/>
              </a:lnSpc>
              <a:spcBef>
                <a:spcPct val="15000"/>
              </a:spcBef>
              <a:spcAft>
                <a:spcPct val="15000"/>
              </a:spcAft>
              <a:buSzPct val="100000"/>
              <a:buNone/>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graphicFrame>
        <p:nvGraphicFramePr>
          <p:cNvPr id="6" name="Table 4">
            <a:extLst>
              <a:ext uri="{FF2B5EF4-FFF2-40B4-BE49-F238E27FC236}">
                <a16:creationId xmlns:a16="http://schemas.microsoft.com/office/drawing/2014/main" id="{504D585B-5449-A968-D603-03FFD9CE35B8}"/>
              </a:ext>
            </a:extLst>
          </p:cNvPr>
          <p:cNvGraphicFramePr>
            <a:graphicFrameLocks noGrp="1"/>
          </p:cNvGraphicFramePr>
          <p:nvPr>
            <p:extLst>
              <p:ext uri="{D42A27DB-BD31-4B8C-83A1-F6EECF244321}">
                <p14:modId xmlns:p14="http://schemas.microsoft.com/office/powerpoint/2010/main" val="3297910782"/>
              </p:ext>
            </p:extLst>
          </p:nvPr>
        </p:nvGraphicFramePr>
        <p:xfrm>
          <a:off x="1263303" y="5502508"/>
          <a:ext cx="9474202" cy="762000"/>
        </p:xfrm>
        <a:graphic>
          <a:graphicData uri="http://schemas.openxmlformats.org/drawingml/2006/table">
            <a:tbl>
              <a:tblPr/>
              <a:tblGrid>
                <a:gridCol w="721828">
                  <a:extLst>
                    <a:ext uri="{9D8B030D-6E8A-4147-A177-3AD203B41FA5}">
                      <a16:colId xmlns:a16="http://schemas.microsoft.com/office/drawing/2014/main" val="1716726221"/>
                    </a:ext>
                  </a:extLst>
                </a:gridCol>
                <a:gridCol w="2324131">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105878">
                <a:tc>
                  <a:txBody>
                    <a:bodyPr/>
                    <a:lstStyle/>
                    <a:p>
                      <a:pPr algn="ctr" fontAlgn="t"/>
                      <a:r>
                        <a:rPr lang="en-GB" sz="1000" b="1" i="0" u="none" strike="noStrike" noProof="0" dirty="0" err="1">
                          <a:solidFill>
                            <a:srgbClr val="FFFFFF"/>
                          </a:solidFill>
                          <a:effectLst/>
                          <a:latin typeface="Arial" panose="020B0604020202020204" pitchFamily="34" charset="0"/>
                          <a:cs typeface="Arial" panose="020B0604020202020204" pitchFamily="34" charset="0"/>
                        </a:rPr>
                        <a:t>TDoc</a:t>
                      </a:r>
                      <a:endParaRPr lang="en-GB" sz="1000" b="1" i="0" u="none" strike="noStrike" noProof="0" dirty="0">
                        <a:solidFill>
                          <a:srgbClr val="FFFF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86627">
                <a:tc>
                  <a:txBody>
                    <a:bodyPr/>
                    <a:lstStyle/>
                    <a:p>
                      <a:pPr algn="l" fontAlgn="t">
                        <a:buNone/>
                      </a:pPr>
                      <a:r>
                        <a:rPr lang="en-GB" sz="1000" b="1" u="none" strike="noStrike" noProof="0" dirty="0">
                          <a:effectLst/>
                          <a:latin typeface="Arial" panose="020B0604020202020204" pitchFamily="34" charset="0"/>
                          <a:cs typeface="Arial" panose="020B0604020202020204" pitchFamily="34" charset="0"/>
                          <a:hlinkClick r:id="rId3"/>
                        </a:rPr>
                        <a:t>SP-250933</a:t>
                      </a:r>
                      <a:endParaRPr lang="en-GB" sz="1000" b="1"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u="none" strike="noStrike" noProof="0" dirty="0">
                          <a:effectLst/>
                          <a:latin typeface="Arial" panose="020B0604020202020204" pitchFamily="34" charset="0"/>
                          <a:cs typeface="Arial" panose="020B0604020202020204" pitchFamily="34" charset="0"/>
                        </a:rPr>
                        <a:t>Draft TS 26.567 v2.0.0</a:t>
                      </a:r>
                      <a:endParaRPr lang="en-GB" sz="1000" b="0"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u="none" strike="noStrike" noProof="0" dirty="0">
                          <a:effectLst/>
                          <a:latin typeface="Arial" panose="020B0604020202020204" pitchFamily="34" charset="0"/>
                          <a:cs typeface="Arial" panose="020B0604020202020204" pitchFamily="34" charset="0"/>
                        </a:rPr>
                        <a:t>SA WG4</a:t>
                      </a:r>
                      <a:endParaRPr lang="en-GB" sz="1000" b="0"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u="none" strike="noStrike" noProof="0" dirty="0">
                          <a:effectLst/>
                          <a:latin typeface="Arial" panose="020B0604020202020204" pitchFamily="34" charset="0"/>
                          <a:cs typeface="Arial" panose="020B0604020202020204" pitchFamily="34" charset="0"/>
                        </a:rPr>
                        <a:t>draft TS</a:t>
                      </a:r>
                      <a:endParaRPr lang="en-GB" sz="1000" b="0"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u="none" strike="noStrike" noProof="0" dirty="0">
                          <a:effectLst/>
                          <a:latin typeface="Arial" panose="020B0604020202020204" pitchFamily="34" charset="0"/>
                          <a:cs typeface="Arial" panose="020B0604020202020204" pitchFamily="34" charset="0"/>
                        </a:rPr>
                        <a:t>Approval</a:t>
                      </a:r>
                      <a:endParaRPr lang="en-GB" sz="1000" b="0"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u="none" strike="noStrike" noProof="0" dirty="0">
                          <a:effectLst/>
                          <a:latin typeface="Arial" panose="020B0604020202020204" pitchFamily="34" charset="0"/>
                          <a:cs typeface="Arial" panose="020B0604020202020204" pitchFamily="34" charset="0"/>
                        </a:rPr>
                        <a:t>7.2.4</a:t>
                      </a:r>
                      <a:endParaRPr lang="en-GB" sz="1000" b="0"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u="none" strike="noStrike" noProof="0" dirty="0">
                          <a:effectLst/>
                          <a:latin typeface="Arial" panose="020B0604020202020204" pitchFamily="34" charset="0"/>
                          <a:cs typeface="Arial" panose="020B0604020202020204" pitchFamily="34" charset="0"/>
                        </a:rPr>
                        <a:t>SA WG4 Specifications for Approval</a:t>
                      </a:r>
                      <a:endParaRPr lang="en-GB" sz="1000" b="0"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BFBF"/>
                    </a:solidFill>
                  </a:tcPr>
                </a:tc>
                <a:tc>
                  <a:txBody>
                    <a:bodyPr/>
                    <a:lstStyle/>
                    <a:p>
                      <a:pPr algn="l" fontAlgn="t">
                        <a:buNone/>
                      </a:pPr>
                      <a:r>
                        <a:rPr lang="fr-FR" sz="1000" b="1" i="0" u="sng" strike="noStrike" dirty="0">
                          <a:solidFill>
                            <a:srgbClr val="0000FF"/>
                          </a:solidFill>
                          <a:effectLst/>
                          <a:latin typeface="Arial" panose="020B0604020202020204" pitchFamily="34" charset="0"/>
                          <a:hlinkClick r:id="rId4"/>
                        </a:rPr>
                        <a:t>Rel-19</a:t>
                      </a:r>
                      <a:endParaRPr lang="fr-FR" sz="10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73192640"/>
                  </a:ext>
                </a:extLst>
              </a:tr>
              <a:tr h="86627">
                <a:tc>
                  <a:txBody>
                    <a:bodyPr/>
                    <a:lstStyle/>
                    <a:p>
                      <a:pPr algn="l" fontAlgn="t">
                        <a:buNone/>
                      </a:pPr>
                      <a:r>
                        <a:rPr lang="fr-FR" sz="1000" b="1" i="0" u="sng" strike="noStrike" dirty="0">
                          <a:solidFill>
                            <a:srgbClr val="0000FF"/>
                          </a:solidFill>
                          <a:effectLst/>
                          <a:latin typeface="Arial" panose="020B0604020202020204" pitchFamily="34" charset="0"/>
                          <a:hlinkClick r:id="rId5"/>
                        </a:rPr>
                        <a:t>SP-250982</a:t>
                      </a:r>
                      <a:endParaRPr lang="fr-FR" sz="10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b="0" i="0" u="none" strike="noStrike" noProof="0" dirty="0">
                          <a:solidFill>
                            <a:srgbClr val="000000"/>
                          </a:solidFill>
                          <a:effectLst/>
                          <a:latin typeface="Arial" panose="020B0604020202020204" pitchFamily="34" charset="0"/>
                          <a:cs typeface="Arial" panose="020B0604020202020204" pitchFamily="34" charset="0"/>
                        </a:rPr>
                        <a:t>Work Item Summary for SR_IMS "Split Rendering over IMS"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b="0" i="0" u="none" strike="noStrike" noProof="0" dirty="0">
                          <a:solidFill>
                            <a:srgbClr val="000000"/>
                          </a:solidFill>
                          <a:effectLst/>
                          <a:latin typeface="Arial" panose="020B0604020202020204" pitchFamily="34" charset="0"/>
                          <a:cs typeface="Arial" panose="020B0604020202020204" pitchFamily="34" charset="0"/>
                        </a:rPr>
                        <a:t>Nokia (SR_IMS Rapporteur)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b="0" i="0" u="none" strike="noStrike" noProof="0" dirty="0">
                          <a:solidFill>
                            <a:srgbClr val="000000"/>
                          </a:solidFill>
                          <a:effectLst/>
                          <a:latin typeface="Arial" panose="020B0604020202020204" pitchFamily="34" charset="0"/>
                          <a:cs typeface="Arial" panose="020B0604020202020204" pitchFamily="34" charset="0"/>
                        </a:rPr>
                        <a:t>WI Summary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b="0" i="0" u="none" strike="noStrike" noProof="0" dirty="0">
                          <a:solidFill>
                            <a:srgbClr val="000000"/>
                          </a:solidFill>
                          <a:effectLst/>
                          <a:latin typeface="Arial" panose="020B0604020202020204" pitchFamily="34" charset="0"/>
                          <a:cs typeface="Arial" panose="020B0604020202020204" pitchFamily="34" charset="0"/>
                        </a:rPr>
                        <a:t>Presentation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b="0" i="0" u="none" strike="noStrike" noProof="0" dirty="0">
                          <a:solidFill>
                            <a:srgbClr val="000000"/>
                          </a:solidFill>
                          <a:effectLst/>
                          <a:latin typeface="Arial" panose="020B0604020202020204" pitchFamily="34" charset="0"/>
                          <a:cs typeface="Arial" panose="020B0604020202020204" pitchFamily="34" charset="0"/>
                        </a:rPr>
                        <a:t>7.2.4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000" u="none" strike="noStrike" noProof="0" dirty="0">
                          <a:effectLst/>
                          <a:latin typeface="Arial" panose="020B0604020202020204" pitchFamily="34" charset="0"/>
                          <a:cs typeface="Arial" panose="020B0604020202020204" pitchFamily="34" charset="0"/>
                        </a:rPr>
                        <a:t>SA WG4 Specifications for Approval</a:t>
                      </a:r>
                      <a:endParaRPr lang="en-GB" sz="1000" b="0"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BFBF"/>
                    </a:solidFill>
                  </a:tcPr>
                </a:tc>
                <a:tc>
                  <a:txBody>
                    <a:bodyPr/>
                    <a:lstStyle/>
                    <a:p>
                      <a:pPr algn="l" fontAlgn="t">
                        <a:buNone/>
                      </a:pPr>
                      <a:endParaRPr lang="fr-FR" sz="10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7484986"/>
                  </a:ext>
                </a:extLst>
              </a:tr>
            </a:tbl>
          </a:graphicData>
        </a:graphic>
      </p:graphicFrame>
    </p:spTree>
    <p:extLst>
      <p:ext uri="{BB962C8B-B14F-4D97-AF65-F5344CB8AC3E}">
        <p14:creationId xmlns:p14="http://schemas.microsoft.com/office/powerpoint/2010/main" val="238085783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1277957" y="196850"/>
            <a:ext cx="8604173" cy="1143000"/>
          </a:xfrm>
        </p:spPr>
        <p:txBody>
          <a:bodyPr/>
          <a:lstStyle/>
          <a:p>
            <a:r>
              <a:rPr lang="en-US" sz="3200" dirty="0"/>
              <a:t>EVS Codec Extension for Immersive Voice and Audio Services, Phase 2 </a:t>
            </a:r>
            <a:r>
              <a:rPr lang="en-US" altLang="en-US" dirty="0"/>
              <a:t>(</a:t>
            </a:r>
            <a:r>
              <a:rPr lang="en-US" sz="3200" dirty="0"/>
              <a:t>IVAS_Codec_Ph2</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852982749"/>
              </p:ext>
            </p:extLst>
          </p:nvPr>
        </p:nvGraphicFramePr>
        <p:xfrm>
          <a:off x="647700" y="1454150"/>
          <a:ext cx="10084901" cy="69557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1040021</a:t>
                      </a:r>
                    </a:p>
                  </a:txBody>
                  <a:tcPr marL="9525" marR="9525" marT="9525" marB="0" anchor="b"/>
                </a:tc>
                <a:tc>
                  <a:txBody>
                    <a:bodyPr/>
                    <a:lstStyle/>
                    <a:p>
                      <a:pPr algn="l" fontAlgn="b"/>
                      <a:r>
                        <a:rPr lang="en-US" sz="1100" dirty="0"/>
                        <a:t>EVS Codec Extension for Immersive Voice and Audio Services, Phase 2</a:t>
                      </a:r>
                    </a:p>
                  </a:txBody>
                  <a:tcPr marL="9525" marR="9525" marT="9525" marB="0" anchor="b"/>
                </a:tc>
                <a:tc>
                  <a:txBody>
                    <a:bodyPr/>
                    <a:lstStyle/>
                    <a:p>
                      <a:pPr algn="l" fontAlgn="b"/>
                      <a:r>
                        <a:rPr lang="en-US" sz="1100" dirty="0"/>
                        <a:t>IVAS_Codec_Ph2 </a:t>
                      </a:r>
                    </a:p>
                  </a:txBody>
                  <a:tcPr marL="9525" marR="9525" marT="9525" marB="0" anchor="b"/>
                </a:tc>
                <a:tc>
                  <a:txBody>
                    <a:bodyPr/>
                    <a:lstStyle/>
                    <a:p>
                      <a:pPr algn="r" fontAlgn="b"/>
                      <a:r>
                        <a:rPr lang="en-US" sz="1100" dirty="0">
                          <a:solidFill>
                            <a:schemeClr val="tx1"/>
                          </a:solidFill>
                        </a:rPr>
                        <a:t>9/9/2025-</a:t>
                      </a:r>
                      <a:r>
                        <a:rPr lang="en-US" sz="1100" dirty="0">
                          <a:solidFill>
                            <a:srgbClr val="FF0000"/>
                          </a:solidFill>
                        </a:rPr>
                        <a:t>&gt; 12/12/2025</a:t>
                      </a:r>
                    </a:p>
                  </a:txBody>
                  <a:tcPr marL="9525" marR="9525" marT="9525" marB="0" anchor="b"/>
                </a:tc>
                <a:tc>
                  <a:txBody>
                    <a:bodyPr/>
                    <a:lstStyle/>
                    <a:p>
                      <a:pPr algn="r">
                        <a:lnSpc>
                          <a:spcPct val="107000"/>
                        </a:lnSpc>
                        <a:spcAft>
                          <a:spcPts val="800"/>
                        </a:spcAft>
                      </a:pPr>
                      <a:r>
                        <a:rPr lang="en-GB" sz="1100" dirty="0">
                          <a:solidFill>
                            <a:schemeClr val="tx1"/>
                          </a:solidFill>
                        </a:rPr>
                        <a:t>65%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SP-250262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80%</a:t>
                      </a:r>
                    </a:p>
                  </a:txBody>
                  <a:tcPr marL="36001" marR="36001" marT="0" marB="0" anchor="b"/>
                </a:tc>
                <a:tc>
                  <a:txBody>
                    <a:bodyPr/>
                    <a:lstStyle/>
                    <a:p>
                      <a:pPr algn="r">
                        <a:lnSpc>
                          <a:spcPct val="107000"/>
                        </a:lnSpc>
                        <a:spcAft>
                          <a:spcPts val="800"/>
                        </a:spcAft>
                      </a:pPr>
                      <a:r>
                        <a:rPr lang="en-GB" sz="1100" dirty="0">
                          <a:solidFill>
                            <a:srgbClr val="FF0000"/>
                          </a:solidFill>
                        </a:rPr>
                        <a:t>Exception requested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476250" y="2155826"/>
            <a:ext cx="11068050" cy="4179660"/>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hangingPunct="0">
              <a:spcBef>
                <a:spcPts val="0"/>
              </a:spcBef>
              <a:spcAft>
                <a:spcPts val="900"/>
              </a:spcAft>
            </a:pPr>
            <a:r>
              <a:rPr lang="en-US" sz="1400" dirty="0">
                <a:effectLst/>
                <a:ea typeface="SimSun" panose="02010600030101010101" pitchFamily="2" charset="-122"/>
              </a:rPr>
              <a:t>The overall objective of this work item is to provide an improved set of IVAS specifications with a fixed-point C-code to be part of TS 26.251; characterization of the IVAS codec based on the floating-point and fixed-point C-codes, and documentation of characterization results into TR 26.997; Enhancements to codec conformance test procedures and criteria; definition of relevant tiers of functionality to be implementable on a wide range of UEs with different capabilities, balancing user experience and implementation complexity/cost; enhancements to the RTP payload format and SDP negotiation, including split rendering operation; update relevant system and service specifications.</a:t>
            </a:r>
          </a:p>
          <a:p>
            <a:pPr marL="0" marR="0" indent="0" hangingPunct="0">
              <a:spcBef>
                <a:spcPts val="0"/>
              </a:spcBef>
              <a:spcAft>
                <a:spcPts val="900"/>
              </a:spcAft>
              <a:buNone/>
            </a:pPr>
            <a:r>
              <a:rPr lang="en-GB" sz="1400" b="1" u="sng" dirty="0">
                <a:cs typeface="Arial" pitchFamily="34" charset="0"/>
              </a:rPr>
              <a:t>Progress in the last quarter</a:t>
            </a:r>
          </a:p>
          <a:p>
            <a:r>
              <a:rPr lang="en-US" sz="1400" dirty="0">
                <a:effectLst/>
                <a:ea typeface="Arial" panose="020B0604020202020204" pitchFamily="34" charset="0"/>
              </a:rPr>
              <a:t>The delivery of maintenance for the fixed-point code by </a:t>
            </a:r>
            <a:r>
              <a:rPr lang="en-US" sz="1400" dirty="0" err="1">
                <a:effectLst/>
                <a:ea typeface="Arial" panose="020B0604020202020204" pitchFamily="34" charset="0"/>
              </a:rPr>
              <a:t>Ittiam</a:t>
            </a:r>
            <a:r>
              <a:rPr lang="en-US" sz="1400" dirty="0">
                <a:effectLst/>
                <a:ea typeface="Arial" panose="020B0604020202020204" pitchFamily="34" charset="0"/>
              </a:rPr>
              <a:t> was verified by the report </a:t>
            </a:r>
            <a:r>
              <a:rPr lang="en-US" sz="1400" dirty="0">
                <a:ea typeface="Arial" panose="020B0604020202020204" pitchFamily="34" charset="0"/>
              </a:rPr>
              <a:t>in SP-250936 which </a:t>
            </a:r>
            <a:r>
              <a:rPr lang="en-US" sz="1400" dirty="0">
                <a:effectLst/>
                <a:ea typeface="Arial" panose="020B0604020202020204" pitchFamily="34" charset="0"/>
              </a:rPr>
              <a:t>was agreed in SA4. </a:t>
            </a:r>
            <a:r>
              <a:rPr lang="en-US" sz="1400" dirty="0" err="1">
                <a:effectLst/>
                <a:ea typeface="Arial" panose="020B0604020202020204" pitchFamily="34" charset="0"/>
              </a:rPr>
              <a:t>Ittiam</a:t>
            </a:r>
            <a:r>
              <a:rPr lang="en-US" sz="1400" dirty="0">
                <a:effectLst/>
                <a:ea typeface="Arial" panose="020B0604020202020204" pitchFamily="34" charset="0"/>
              </a:rPr>
              <a:t> was thanked for their hard work during the project, which was significantly extended compared to the initial plan. The report is sent to TSG SA for approval, as basis for the final payment to </a:t>
            </a:r>
            <a:r>
              <a:rPr lang="en-US" sz="1400" dirty="0" err="1">
                <a:effectLst/>
                <a:ea typeface="Arial" panose="020B0604020202020204" pitchFamily="34" charset="0"/>
              </a:rPr>
              <a:t>Ittiam</a:t>
            </a:r>
            <a:r>
              <a:rPr lang="en-US" sz="1400" dirty="0">
                <a:effectLst/>
                <a:ea typeface="Arial" panose="020B0604020202020204" pitchFamily="34" charset="0"/>
              </a:rPr>
              <a:t>.</a:t>
            </a:r>
            <a:endParaRPr lang="en-US" sz="1400" dirty="0">
              <a:effectLst/>
              <a:ea typeface="Calibri" panose="020F0502020204030204" pitchFamily="34" charset="0"/>
              <a:cs typeface="Times New Roman" panose="02020603050405020304" pitchFamily="18"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Finalize fixed-point C-code development and carry out characterization tests to complete the specification and report. Enhanced conformance with fixed-point test sequences and non-bit exact conformance. Verification of RTP payload format and SDP parameters. Referencing the fixed-point code in relevant specs.</a:t>
            </a:r>
          </a:p>
          <a:p>
            <a:pPr marL="287338" indent="-287338">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marL="687388" lvl="1" indent="-287338">
              <a:lnSpc>
                <a:spcPct val="93000"/>
              </a:lnSpc>
              <a:spcBef>
                <a:spcPct val="15000"/>
              </a:spcBef>
              <a:spcAft>
                <a:spcPct val="15000"/>
              </a:spcAft>
              <a:buSzPct val="100000"/>
              <a:tabLst>
                <a:tab pos="285750" algn="l"/>
              </a:tabLst>
              <a:defRPr/>
            </a:pPr>
            <a:endParaRPr lang="en-US" altLang="en-US" sz="1000" dirty="0">
              <a:cs typeface="Arial" panose="020B0604020202020204" pitchFamily="34" charset="0"/>
            </a:endParaRPr>
          </a:p>
          <a:p>
            <a:pPr marL="0" indent="0">
              <a:lnSpc>
                <a:spcPct val="93000"/>
              </a:lnSpc>
              <a:spcBef>
                <a:spcPct val="15000"/>
              </a:spcBef>
              <a:spcAft>
                <a:spcPct val="15000"/>
              </a:spcAft>
              <a:buSzPct val="100000"/>
              <a:buNone/>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graphicFrame>
        <p:nvGraphicFramePr>
          <p:cNvPr id="4" name="Table 4">
            <a:extLst>
              <a:ext uri="{FF2B5EF4-FFF2-40B4-BE49-F238E27FC236}">
                <a16:creationId xmlns:a16="http://schemas.microsoft.com/office/drawing/2014/main" id="{9FF4D57C-71DD-AE8E-270A-128536B99A51}"/>
              </a:ext>
            </a:extLst>
          </p:cNvPr>
          <p:cNvGraphicFramePr>
            <a:graphicFrameLocks noGrp="1"/>
          </p:cNvGraphicFramePr>
          <p:nvPr>
            <p:extLst>
              <p:ext uri="{D42A27DB-BD31-4B8C-83A1-F6EECF244321}">
                <p14:modId xmlns:p14="http://schemas.microsoft.com/office/powerpoint/2010/main" val="2317889211"/>
              </p:ext>
            </p:extLst>
          </p:nvPr>
        </p:nvGraphicFramePr>
        <p:xfrm>
          <a:off x="1263303" y="5502508"/>
          <a:ext cx="9474202" cy="762000"/>
        </p:xfrm>
        <a:graphic>
          <a:graphicData uri="http://schemas.openxmlformats.org/drawingml/2006/table">
            <a:tbl>
              <a:tblPr/>
              <a:tblGrid>
                <a:gridCol w="721828">
                  <a:extLst>
                    <a:ext uri="{9D8B030D-6E8A-4147-A177-3AD203B41FA5}">
                      <a16:colId xmlns:a16="http://schemas.microsoft.com/office/drawing/2014/main" val="1716726221"/>
                    </a:ext>
                  </a:extLst>
                </a:gridCol>
                <a:gridCol w="2324131">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105878">
                <a:tc>
                  <a:txBody>
                    <a:bodyPr/>
                    <a:lstStyle/>
                    <a:p>
                      <a:pPr algn="ctr" fontAlgn="t"/>
                      <a:r>
                        <a:rPr lang="en-GB" sz="1000" b="1" i="0" u="none" strike="noStrike" noProof="0" dirty="0" err="1">
                          <a:solidFill>
                            <a:srgbClr val="FFFFFF"/>
                          </a:solidFill>
                          <a:effectLst/>
                          <a:latin typeface="Arial" panose="020B0604020202020204" pitchFamily="34" charset="0"/>
                          <a:cs typeface="Arial" panose="020B0604020202020204" pitchFamily="34" charset="0"/>
                        </a:rPr>
                        <a:t>TDoc</a:t>
                      </a:r>
                      <a:endParaRPr lang="en-GB" sz="1000" b="1" i="0" u="none" strike="noStrike" noProof="0" dirty="0">
                        <a:solidFill>
                          <a:srgbClr val="FFFF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86627">
                <a:tc>
                  <a:txBody>
                    <a:bodyPr/>
                    <a:lstStyle/>
                    <a:p>
                      <a:pPr algn="l" fontAlgn="t">
                        <a:buNone/>
                      </a:pPr>
                      <a:r>
                        <a:rPr lang="en-GB" sz="1000" b="1" i="0" u="none" strike="noStrike" noProof="0" dirty="0">
                          <a:solidFill>
                            <a:srgbClr val="000000"/>
                          </a:solidFill>
                          <a:effectLst/>
                          <a:latin typeface="Arial" panose="020B0604020202020204" pitchFamily="34" charset="0"/>
                          <a:hlinkClick r:id="rId3"/>
                        </a:rPr>
                        <a:t>SP-250936</a:t>
                      </a:r>
                      <a:endParaRPr lang="en-GB" sz="1000" b="1" i="0" u="none" strike="noStrike" noProof="0"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b="0" i="0" u="none" strike="noStrike" noProof="0" dirty="0">
                          <a:solidFill>
                            <a:srgbClr val="000000"/>
                          </a:solidFill>
                          <a:effectLst/>
                          <a:latin typeface="Arial" panose="020B0604020202020204" pitchFamily="34" charset="0"/>
                        </a:rPr>
                        <a:t>IVAS report: Verification of IVAS BASOP Maintenance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b="0" i="0" u="none" strike="noStrike" noProof="0" dirty="0">
                          <a:solidFill>
                            <a:srgbClr val="000000"/>
                          </a:solidFill>
                          <a:effectLst/>
                          <a:latin typeface="Arial" panose="020B0604020202020204" pitchFamily="34" charset="0"/>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b="0" i="0" u="none" strike="noStrike" noProof="0" dirty="0">
                          <a:solidFill>
                            <a:srgbClr val="000000"/>
                          </a:solidFill>
                          <a:effectLst/>
                          <a:latin typeface="Arial" panose="020B0604020202020204" pitchFamily="34" charset="0"/>
                        </a:rPr>
                        <a:t>report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b="0" i="0" u="none" strike="noStrike" noProof="0" dirty="0">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b="0" i="0" u="none" strike="noStrike" noProof="0" dirty="0">
                          <a:solidFill>
                            <a:srgbClr val="000000"/>
                          </a:solidFill>
                          <a:effectLst/>
                          <a:latin typeface="Arial" panose="020B0604020202020204" pitchFamily="34" charset="0"/>
                        </a:rPr>
                        <a:t>4.4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b="0" i="0" u="none" strike="noStrike" noProof="0" dirty="0">
                          <a:solidFill>
                            <a:srgbClr val="000000"/>
                          </a:solidFill>
                          <a:effectLst/>
                          <a:latin typeface="Arial" panose="020B0604020202020204" pitchFamily="34" charset="0"/>
                        </a:rPr>
                        <a:t>SA WG4 reporting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BFBF"/>
                    </a:solidFill>
                  </a:tcPr>
                </a:tc>
                <a:tc>
                  <a:txBody>
                    <a:bodyPr/>
                    <a:lstStyle/>
                    <a:p>
                      <a:pPr algn="l" fontAlgn="t">
                        <a:buNone/>
                      </a:pPr>
                      <a:r>
                        <a:rPr lang="en-GB" sz="1000" b="1" i="0" u="sng" strike="noStrike" noProof="0" dirty="0">
                          <a:solidFill>
                            <a:srgbClr val="0000FF"/>
                          </a:solidFill>
                          <a:effectLst/>
                          <a:latin typeface="Arial" panose="020B0604020202020204" pitchFamily="34" charset="0"/>
                        </a:rPr>
                        <a:t>Rel-19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73192640"/>
                  </a:ext>
                </a:extLst>
              </a:tr>
              <a:tr h="86627">
                <a:tc>
                  <a:txBody>
                    <a:bodyPr/>
                    <a:lstStyle/>
                    <a:p>
                      <a:pPr algn="l" fontAlgn="t">
                        <a:buNone/>
                      </a:pPr>
                      <a:r>
                        <a:rPr lang="en-GB" sz="1000" b="1" i="0" u="none" strike="noStrike" noProof="0" dirty="0">
                          <a:solidFill>
                            <a:srgbClr val="000000"/>
                          </a:solidFill>
                          <a:effectLst/>
                          <a:latin typeface="Arial" panose="020B0604020202020204" pitchFamily="34" charset="0"/>
                          <a:hlinkClick r:id="rId4"/>
                        </a:rPr>
                        <a:t>SP-251157</a:t>
                      </a:r>
                      <a:endParaRPr lang="en-GB" sz="1000" b="1"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kern="1200" noProof="0" dirty="0">
                          <a:solidFill>
                            <a:schemeClr val="tx1"/>
                          </a:solidFill>
                          <a:effectLst/>
                          <a:latin typeface="Arial" panose="020B0604020202020204" pitchFamily="34" charset="0"/>
                          <a:ea typeface="+mn-ea"/>
                          <a:cs typeface="Arial" panose="020B0604020202020204" pitchFamily="34" charset="0"/>
                        </a:rPr>
                        <a:t>Work Item Exception for IVAS_Codec_Ph2</a:t>
                      </a:r>
                      <a:r>
                        <a:rPr lang="en-GB" sz="1000" noProof="0" dirty="0">
                          <a:effectLst/>
                          <a:latin typeface="Arial" panose="020B0604020202020204" pitchFamily="34" charset="0"/>
                          <a:cs typeface="Arial" panose="020B0604020202020204" pitchFamily="34" charset="0"/>
                        </a:rPr>
                        <a:t> </a:t>
                      </a:r>
                      <a:endParaRPr lang="en-GB" sz="1000" b="0"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b="0" i="0" u="none" strike="noStrike" noProof="0" dirty="0">
                          <a:solidFill>
                            <a:srgbClr val="000000"/>
                          </a:solidFill>
                          <a:effectLst/>
                          <a:latin typeface="Arial" panose="020B0604020202020204" pitchFamily="34" charset="0"/>
                          <a:cs typeface="Arial" panose="020B0604020202020204" pitchFamily="34" charset="0"/>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b="0" i="0" u="none" strike="noStrike" noProof="0" dirty="0">
                          <a:solidFill>
                            <a:srgbClr val="000000"/>
                          </a:solidFill>
                          <a:effectLst/>
                          <a:latin typeface="Arial" panose="020B0604020202020204" pitchFamily="34" charset="0"/>
                          <a:cs typeface="Arial" panose="020B0604020202020204" pitchFamily="34" charset="0"/>
                        </a:rPr>
                        <a:t>WI exception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b="0" i="0" u="none" strike="noStrike" noProof="0" dirty="0">
                          <a:solidFill>
                            <a:srgbClr val="000000"/>
                          </a:solidFill>
                          <a:effectLst/>
                          <a:latin typeface="Arial" panose="020B0604020202020204" pitchFamily="34" charset="0"/>
                          <a:cs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000" noProof="0" dirty="0">
                          <a:effectLst/>
                          <a:latin typeface="Arial" panose="020B0604020202020204" pitchFamily="34" charset="0"/>
                        </a:rPr>
                        <a:t>6.2.4</a:t>
                      </a:r>
                      <a:endParaRPr lang="en-GB" sz="1000" noProof="0" dirty="0">
                        <a:effectLst/>
                        <a:latin typeface="Aptos" panose="020B0004020202020204" pitchFamily="34"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000" noProof="0" dirty="0">
                          <a:solidFill>
                            <a:srgbClr val="000000"/>
                          </a:solidFill>
                          <a:effectLst/>
                          <a:latin typeface="Arial" panose="020B0604020202020204" pitchFamily="34" charset="0"/>
                        </a:rPr>
                        <a:t>SA WG4 Revised Release 19 Work Item Descriptions</a:t>
                      </a:r>
                      <a:endParaRPr lang="en-GB" sz="1000" noProof="0" dirty="0">
                        <a:effectLst/>
                        <a:latin typeface="Aptos" panose="020B0004020202020204" pitchFamily="34"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BFBF"/>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000" b="1" i="0" u="sng" strike="noStrike" noProof="0" dirty="0">
                          <a:solidFill>
                            <a:srgbClr val="0000FF"/>
                          </a:solidFill>
                          <a:effectLst/>
                          <a:latin typeface="Arial" panose="020B0604020202020204" pitchFamily="34" charset="0"/>
                        </a:rPr>
                        <a:t>Rel-19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7484986"/>
                  </a:ext>
                </a:extLst>
              </a:tr>
            </a:tbl>
          </a:graphicData>
        </a:graphic>
      </p:graphicFrame>
    </p:spTree>
    <p:extLst>
      <p:ext uri="{BB962C8B-B14F-4D97-AF65-F5344CB8AC3E}">
        <p14:creationId xmlns:p14="http://schemas.microsoft.com/office/powerpoint/2010/main" val="2466192654"/>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b="0" dirty="0">
                <a:latin typeface="+mn-lt"/>
              </a:rPr>
              <a:t>Terminal Audio quality performance and Test methods for Immersive Audio Services, Phase 2 </a:t>
            </a:r>
            <a:r>
              <a:rPr lang="en-US" altLang="en-US" dirty="0"/>
              <a:t>(</a:t>
            </a:r>
            <a:r>
              <a:rPr lang="en-US" dirty="0"/>
              <a:t>ATIAS_Ph2</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2448492081"/>
              </p:ext>
            </p:extLst>
          </p:nvPr>
        </p:nvGraphicFramePr>
        <p:xfrm>
          <a:off x="647700" y="1454150"/>
          <a:ext cx="10084901" cy="69557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1050113</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ATIAS_Ph2</a:t>
                      </a:r>
                    </a:p>
                  </a:txBody>
                  <a:tcPr marL="9525" marR="9525" marT="9525" marB="0" anchor="b"/>
                </a:tc>
                <a:tc>
                  <a:txBody>
                    <a:bodyPr/>
                    <a:lstStyle/>
                    <a:p>
                      <a:pPr algn="r" fontAlgn="b"/>
                      <a:r>
                        <a:rPr lang="en-US" sz="1100" dirty="0">
                          <a:solidFill>
                            <a:schemeClr val="tx1"/>
                          </a:solidFill>
                        </a:rPr>
                        <a:t>9/9/2025-</a:t>
                      </a:r>
                      <a:r>
                        <a:rPr lang="en-US" sz="1100" dirty="0">
                          <a:solidFill>
                            <a:srgbClr val="FF0000"/>
                          </a:solidFill>
                        </a:rPr>
                        <a:t>&gt; 12/12/2025</a:t>
                      </a:r>
                    </a:p>
                  </a:txBody>
                  <a:tcPr marL="9525" marR="9525" marT="9525" marB="0" anchor="b"/>
                </a:tc>
                <a:tc>
                  <a:txBody>
                    <a:bodyPr/>
                    <a:lstStyle/>
                    <a:p>
                      <a:pPr algn="r">
                        <a:lnSpc>
                          <a:spcPct val="107000"/>
                        </a:lnSpc>
                        <a:spcAft>
                          <a:spcPts val="800"/>
                        </a:spcAft>
                      </a:pPr>
                      <a:r>
                        <a:rPr lang="en-GB" sz="1100" dirty="0">
                          <a:solidFill>
                            <a:schemeClr val="tx1"/>
                          </a:solidFill>
                        </a:rPr>
                        <a:t>65%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SP-241314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75%</a:t>
                      </a:r>
                    </a:p>
                  </a:txBody>
                  <a:tcPr marL="36001" marR="36001" marT="0" marB="0" anchor="b"/>
                </a:tc>
                <a:tc>
                  <a:txBody>
                    <a:bodyPr/>
                    <a:lstStyle/>
                    <a:p>
                      <a:pPr algn="r">
                        <a:lnSpc>
                          <a:spcPct val="107000"/>
                        </a:lnSpc>
                        <a:spcAft>
                          <a:spcPts val="800"/>
                        </a:spcAft>
                      </a:pPr>
                      <a:r>
                        <a:rPr lang="en-GB" sz="1100" dirty="0">
                          <a:solidFill>
                            <a:srgbClr val="FF0000"/>
                          </a:solidFill>
                        </a:rPr>
                        <a:t>Exception requested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a:spcBef>
                <a:spcPts val="0"/>
              </a:spcBef>
              <a:spcAft>
                <a:spcPts val="900"/>
              </a:spcAft>
            </a:pPr>
            <a:r>
              <a:rPr lang="en-US" sz="1400" dirty="0">
                <a:effectLst/>
                <a:ea typeface="Times New Roman" panose="02020603050405020304" pitchFamily="18" charset="0"/>
              </a:rPr>
              <a:t>Consider additional requirements corresponding to the test methods in TS 26.260 and/or update requirements marked as TBD for sending and receiving characteristics of terminals in TS 26.261. Define new test methods and performance requirements/objectives, for the assessment of capture and playback of complex sound scenes. Define new test methods and performance requirements/objectives for the assessment of acoustic echo control. Define test methods and performance requirements/objectives for the assessment of binaural rendering in receive direction, including headtracking and motion-to-sound latency. </a:t>
            </a:r>
          </a:p>
          <a:p>
            <a:pPr marL="0" marR="0" indent="0" hangingPunct="0">
              <a:spcBef>
                <a:spcPts val="0"/>
              </a:spcBef>
              <a:spcAft>
                <a:spcPts val="900"/>
              </a:spcAft>
              <a:buNone/>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400" dirty="0">
                <a:effectLst/>
                <a:latin typeface="Arial" panose="020B0604020202020204" pitchFamily="34" charset="0"/>
                <a:ea typeface="Arial" panose="020B0604020202020204" pitchFamily="34" charset="0"/>
              </a:rPr>
              <a:t>For ambience transmission tests, dependencies on the IVAS RTP payload format and ETSI STQ work have been discussed. </a:t>
            </a:r>
            <a:r>
              <a:rPr lang="en-US" sz="1400" dirty="0">
                <a:ea typeface="Calibri" panose="020F0502020204030204" pitchFamily="34" charset="0"/>
                <a:cs typeface="Times New Roman" panose="02020603050405020304" pitchFamily="18" charset="0"/>
              </a:rPr>
              <a:t>Test method for suppression vs transparency of ambient noise &amp; SDP parameter (dependency #1). Review of LS-in from ETSI STQ on extension of ambient sound field reproduction (S4-251433) (dependency #2)</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0">
              <a:spcBef>
                <a:spcPts val="0"/>
              </a:spcBef>
              <a:spcAft>
                <a:spcPts val="900"/>
              </a:spcAft>
            </a:pPr>
            <a:r>
              <a:rPr lang="en-US" sz="1400" dirty="0">
                <a:effectLst/>
                <a:ea typeface="Times New Roman" panose="02020603050405020304" pitchFamily="18" charset="0"/>
              </a:rPr>
              <a:t>Testing of complex sound scene capture and transmission</a:t>
            </a:r>
          </a:p>
          <a:p>
            <a:pPr marL="287338" lvl="0" indent="-287338" fontAlgn="base">
              <a:lnSpc>
                <a:spcPct val="93000"/>
              </a:lnSpc>
              <a:spcBef>
                <a:spcPct val="15000"/>
              </a:spcBef>
              <a:spcAft>
                <a:spcPct val="15000"/>
              </a:spcAft>
              <a:buSzPct val="100000"/>
              <a:buNone/>
              <a:tabLst>
                <a:tab pos="285750" algn="l"/>
              </a:tabLst>
              <a:defRPr/>
            </a:pPr>
            <a:endParaRPr lang="en-GB" sz="1800" b="1" u="sng"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800" b="1" u="sng" dirty="0">
              <a:cs typeface="Arial" pitchFamily="34" charset="0"/>
            </a:endParaRPr>
          </a:p>
          <a:p>
            <a:pPr marL="0" marR="0">
              <a:spcBef>
                <a:spcPts val="0"/>
              </a:spcBef>
              <a:spcAft>
                <a:spcPts val="900"/>
              </a:spcAft>
            </a:pPr>
            <a:endParaRPr lang="en-US" sz="1800" dirty="0">
              <a:effectLst/>
              <a:ea typeface="Times New Roman" panose="02020603050405020304" pitchFamily="18" charset="0"/>
            </a:endParaRPr>
          </a:p>
          <a:p>
            <a:pPr marL="400050" lvl="1" indent="0">
              <a:spcBef>
                <a:spcPts val="0"/>
              </a:spcBef>
              <a:spcAft>
                <a:spcPts val="0"/>
              </a:spcAft>
              <a:buNone/>
            </a:pPr>
            <a:endParaRPr lang="en-GB" sz="1800" dirty="0">
              <a:effectLst/>
              <a:ea typeface="Times New Roman" panose="02020603050405020304" pitchFamily="18" charset="0"/>
            </a:endParaRPr>
          </a:p>
          <a:p>
            <a:pPr marL="0" marR="0" indent="0">
              <a:spcBef>
                <a:spcPts val="0"/>
              </a:spcBef>
              <a:spcAft>
                <a:spcPts val="0"/>
              </a:spcAft>
              <a:buNone/>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400" dirty="0">
              <a:effectLst/>
              <a:ea typeface="SimSun" panose="02010600030101010101" pitchFamily="2" charset="-122"/>
            </a:endParaRPr>
          </a:p>
        </p:txBody>
      </p:sp>
      <p:graphicFrame>
        <p:nvGraphicFramePr>
          <p:cNvPr id="4" name="Table 4">
            <a:extLst>
              <a:ext uri="{FF2B5EF4-FFF2-40B4-BE49-F238E27FC236}">
                <a16:creationId xmlns:a16="http://schemas.microsoft.com/office/drawing/2014/main" id="{A3391319-6643-67A6-F4C9-4BBB2FBCC30E}"/>
              </a:ext>
            </a:extLst>
          </p:cNvPr>
          <p:cNvGraphicFramePr>
            <a:graphicFrameLocks noGrp="1"/>
          </p:cNvGraphicFramePr>
          <p:nvPr>
            <p:extLst>
              <p:ext uri="{D42A27DB-BD31-4B8C-83A1-F6EECF244321}">
                <p14:modId xmlns:p14="http://schemas.microsoft.com/office/powerpoint/2010/main" val="525318129"/>
              </p:ext>
            </p:extLst>
          </p:nvPr>
        </p:nvGraphicFramePr>
        <p:xfrm>
          <a:off x="1263303" y="5502508"/>
          <a:ext cx="9474202" cy="457200"/>
        </p:xfrm>
        <a:graphic>
          <a:graphicData uri="http://schemas.openxmlformats.org/drawingml/2006/table">
            <a:tbl>
              <a:tblPr/>
              <a:tblGrid>
                <a:gridCol w="721828">
                  <a:extLst>
                    <a:ext uri="{9D8B030D-6E8A-4147-A177-3AD203B41FA5}">
                      <a16:colId xmlns:a16="http://schemas.microsoft.com/office/drawing/2014/main" val="1716726221"/>
                    </a:ext>
                  </a:extLst>
                </a:gridCol>
                <a:gridCol w="2324131">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105878">
                <a:tc>
                  <a:txBody>
                    <a:bodyPr/>
                    <a:lstStyle/>
                    <a:p>
                      <a:pPr algn="ctr" fontAlgn="t"/>
                      <a:r>
                        <a:rPr lang="en-GB" sz="1000" b="1" i="0" u="none" strike="noStrike" noProof="0" dirty="0" err="1">
                          <a:solidFill>
                            <a:srgbClr val="FFFFFF"/>
                          </a:solidFill>
                          <a:effectLst/>
                          <a:latin typeface="Arial" panose="020B0604020202020204" pitchFamily="34" charset="0"/>
                          <a:cs typeface="Arial" panose="020B0604020202020204" pitchFamily="34" charset="0"/>
                        </a:rPr>
                        <a:t>TDoc</a:t>
                      </a:r>
                      <a:endParaRPr lang="en-GB" sz="1000" b="1" i="0" u="none" strike="noStrike" noProof="0" dirty="0">
                        <a:solidFill>
                          <a:srgbClr val="FFFF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86627">
                <a:tc>
                  <a:txBody>
                    <a:bodyPr/>
                    <a:lstStyle/>
                    <a:p>
                      <a:pPr algn="l" fontAlgn="t">
                        <a:buNone/>
                      </a:pPr>
                      <a:r>
                        <a:rPr lang="en-GB" sz="1000" b="1" i="0" u="sng" strike="noStrike" noProof="0" dirty="0">
                          <a:solidFill>
                            <a:srgbClr val="0000FF"/>
                          </a:solidFill>
                          <a:effectLst/>
                          <a:latin typeface="Arial" panose="020B0604020202020204" pitchFamily="34" charset="0"/>
                          <a:hlinkClick r:id="rId3"/>
                        </a:rPr>
                        <a:t>SP-251158</a:t>
                      </a:r>
                      <a:endParaRPr lang="en-GB" sz="1000" b="1" i="0" u="sng" strike="noStrike" noProof="0"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b="0" i="0" u="none" strike="noStrike" noProof="0" dirty="0">
                          <a:solidFill>
                            <a:srgbClr val="000000"/>
                          </a:solidFill>
                          <a:effectLst/>
                          <a:latin typeface="Arial" panose="020B0604020202020204" pitchFamily="34" charset="0"/>
                        </a:rPr>
                        <a:t>Rel-19 Work Item Exception for ATIAS_Ph2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b="0" i="0" u="none" strike="noStrike" noProof="0" dirty="0">
                          <a:solidFill>
                            <a:srgbClr val="000000"/>
                          </a:solidFill>
                          <a:effectLst/>
                          <a:latin typeface="Arial" panose="020B0604020202020204" pitchFamily="34" charset="0"/>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b="0" i="0" u="none" strike="noStrike" noProof="0" dirty="0">
                          <a:solidFill>
                            <a:srgbClr val="000000"/>
                          </a:solidFill>
                          <a:effectLst/>
                          <a:latin typeface="Arial" panose="020B0604020202020204" pitchFamily="34" charset="0"/>
                        </a:rPr>
                        <a:t>WI exception request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b="0" i="0" u="none" strike="noStrike" noProof="0" dirty="0">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b="0" i="0" u="none" strike="noStrike" noProof="0" dirty="0">
                          <a:solidFill>
                            <a:srgbClr val="000000"/>
                          </a:solidFill>
                          <a:effectLst/>
                          <a:latin typeface="Arial" panose="020B0604020202020204" pitchFamily="34" charset="0"/>
                          <a:cs typeface="Arial" panose="020B0604020202020204" pitchFamily="34" charset="0"/>
                        </a:rPr>
                        <a:t>6.2.4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b="0" i="0" u="none" strike="noStrike" noProof="0" dirty="0">
                          <a:solidFill>
                            <a:srgbClr val="000000"/>
                          </a:solidFill>
                          <a:effectLst/>
                          <a:latin typeface="Arial" panose="020B0604020202020204" pitchFamily="34" charset="0"/>
                        </a:rPr>
                        <a:t>SA WG4 Revised Release 19 Work Item Descriptions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BFBF"/>
                    </a:solidFill>
                  </a:tcPr>
                </a:tc>
                <a:tc>
                  <a:txBody>
                    <a:bodyPr/>
                    <a:lstStyle/>
                    <a:p>
                      <a:pPr algn="l" fontAlgn="t">
                        <a:buNone/>
                      </a:pPr>
                      <a:r>
                        <a:rPr lang="en-GB" sz="1000" b="1" i="0" u="sng" strike="noStrike" noProof="0" dirty="0">
                          <a:solidFill>
                            <a:srgbClr val="0000FF"/>
                          </a:solidFill>
                          <a:effectLst/>
                          <a:latin typeface="Arial" panose="020B0604020202020204" pitchFamily="34" charset="0"/>
                        </a:rPr>
                        <a:t>Rel-19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7484986"/>
                  </a:ext>
                </a:extLst>
              </a:tr>
            </a:tbl>
          </a:graphicData>
        </a:graphic>
      </p:graphicFrame>
    </p:spTree>
    <p:extLst>
      <p:ext uri="{BB962C8B-B14F-4D97-AF65-F5344CB8AC3E}">
        <p14:creationId xmlns:p14="http://schemas.microsoft.com/office/powerpoint/2010/main" val="82114014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b="0" dirty="0">
                <a:latin typeface="+mn-lt"/>
              </a:rPr>
              <a:t>Diverse audio Capturing System for UEs</a:t>
            </a:r>
            <a:br>
              <a:rPr lang="en-US" sz="3200" dirty="0"/>
            </a:br>
            <a:r>
              <a:rPr lang="en-US" sz="3200" b="0" dirty="0">
                <a:latin typeface="+mn-lt"/>
              </a:rPr>
              <a:t> </a:t>
            </a:r>
            <a:r>
              <a:rPr lang="en-US" altLang="en-US" dirty="0"/>
              <a:t>(</a:t>
            </a:r>
            <a:r>
              <a:rPr lang="en-US" sz="3200" b="0" dirty="0" err="1">
                <a:latin typeface="+mn-lt"/>
              </a:rPr>
              <a:t>DaCAS</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798106885"/>
              </p:ext>
            </p:extLst>
          </p:nvPr>
        </p:nvGraphicFramePr>
        <p:xfrm>
          <a:off x="647700" y="1454150"/>
          <a:ext cx="10084901" cy="69557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1060022</a:t>
                      </a:r>
                    </a:p>
                  </a:txBody>
                  <a:tcPr marL="9525" marR="9525" marT="9525" marB="0" anchor="b"/>
                </a:tc>
                <a:tc>
                  <a:txBody>
                    <a:bodyPr/>
                    <a:lstStyle/>
                    <a:p>
                      <a:pPr algn="l" fontAlgn="b"/>
                      <a:r>
                        <a:rPr lang="en-US" sz="1100" b="0" dirty="0">
                          <a:latin typeface="+mn-lt"/>
                        </a:rPr>
                        <a:t>Diverse audio Capturing System for UEs</a:t>
                      </a:r>
                    </a:p>
                  </a:txBody>
                  <a:tcPr marL="9525" marR="9525" marT="9525" marB="0" anchor="b"/>
                </a:tc>
                <a:tc>
                  <a:txBody>
                    <a:bodyPr/>
                    <a:lstStyle/>
                    <a:p>
                      <a:pPr algn="l" fontAlgn="b"/>
                      <a:r>
                        <a:rPr lang="en-US" sz="1100" b="0" dirty="0" err="1">
                          <a:latin typeface="+mn-lt"/>
                        </a:rPr>
                        <a:t>DaCAS</a:t>
                      </a:r>
                      <a:endParaRPr lang="en-US" sz="1100" b="0" dirty="0">
                        <a:latin typeface="+mn-lt"/>
                      </a:endParaRPr>
                    </a:p>
                  </a:txBody>
                  <a:tcPr marL="9525" marR="9525" marT="9525" marB="0" anchor="b"/>
                </a:tc>
                <a:tc>
                  <a:txBody>
                    <a:bodyPr/>
                    <a:lstStyle/>
                    <a:p>
                      <a:pPr algn="r" fontAlgn="b"/>
                      <a:r>
                        <a:rPr lang="en-US" sz="1100" dirty="0">
                          <a:solidFill>
                            <a:schemeClr val="tx1"/>
                          </a:solidFill>
                        </a:rPr>
                        <a:t>9/9/2025-</a:t>
                      </a:r>
                      <a:r>
                        <a:rPr lang="en-US" sz="1100" dirty="0">
                          <a:solidFill>
                            <a:srgbClr val="FF0000"/>
                          </a:solidFill>
                        </a:rPr>
                        <a:t>&gt; 5/5/2026</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50%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2"/>
                        </a:rPr>
                        <a:t>SP-241673</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55%</a:t>
                      </a:r>
                    </a:p>
                  </a:txBody>
                  <a:tcPr marL="36001" marR="36001" marT="0" marB="0" anchor="b"/>
                </a:tc>
                <a:tc>
                  <a:txBody>
                    <a:bodyPr/>
                    <a:lstStyle/>
                    <a:p>
                      <a:pPr algn="r">
                        <a:lnSpc>
                          <a:spcPct val="107000"/>
                        </a:lnSpc>
                        <a:spcAft>
                          <a:spcPts val="800"/>
                        </a:spcAft>
                      </a:pPr>
                      <a:r>
                        <a:rPr lang="en-GB" sz="1100" dirty="0">
                          <a:solidFill>
                            <a:srgbClr val="FF0000"/>
                          </a:solidFill>
                        </a:rPr>
                        <a:t>Rel-19-&gt; Rel-20 work item</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noProof="0" dirty="0">
                <a:cs typeface="Arial" pitchFamily="34" charset="0"/>
              </a:rPr>
              <a:t>Purpose</a:t>
            </a:r>
          </a:p>
          <a:p>
            <a:pPr>
              <a:lnSpc>
                <a:spcPct val="93000"/>
              </a:lnSpc>
              <a:spcBef>
                <a:spcPct val="15000"/>
              </a:spcBef>
              <a:spcAft>
                <a:spcPct val="15000"/>
              </a:spcAft>
              <a:buSzPct val="100000"/>
              <a:tabLst>
                <a:tab pos="285750" algn="l"/>
              </a:tabLst>
              <a:defRPr/>
            </a:pPr>
            <a:r>
              <a:rPr lang="en-GB" sz="1400" noProof="0" dirty="0">
                <a:effectLst/>
                <a:ea typeface="Times New Roman" panose="02020603050405020304" pitchFamily="18" charset="0"/>
              </a:rPr>
              <a:t>The overall objective of this work item is to define minimum performance criteria suitable for immersive audio capture. Furthermore, example solutions that meet the minimum performance requirements/objectives are developed. To enable the execution of the work item and evaluation of solutions for immersive audio capture in a transparent manner, a representative set of target devices will be defined, and sufficient test signals are generated based on the devices. </a:t>
            </a:r>
            <a:endParaRPr lang="en-GB" sz="1400" noProof="0" dirty="0">
              <a:cs typeface="Arial" pitchFamily="34" charset="0"/>
            </a:endParaRPr>
          </a:p>
          <a:p>
            <a:pPr marL="0" marR="0" indent="0">
              <a:spcBef>
                <a:spcPts val="0"/>
              </a:spcBef>
              <a:spcAft>
                <a:spcPts val="900"/>
              </a:spcAft>
              <a:buNone/>
            </a:pPr>
            <a:r>
              <a:rPr lang="en-GB" sz="1400" b="1" u="sng" noProof="0" dirty="0">
                <a:cs typeface="Arial" pitchFamily="34" charset="0"/>
              </a:rPr>
              <a:t>Progress in the last quarter</a:t>
            </a:r>
            <a:endParaRPr lang="en-GB" sz="1400" noProof="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GB" sz="1400" noProof="0" dirty="0">
                <a:cs typeface="Arial" pitchFamily="34" charset="0"/>
              </a:rPr>
              <a:t>Raw microphone signal compensation was reviewed. Target devices and databases were updated. Test methodologies and requirements were progressed.</a:t>
            </a:r>
          </a:p>
          <a:p>
            <a:pPr>
              <a:lnSpc>
                <a:spcPct val="93000"/>
              </a:lnSpc>
              <a:spcBef>
                <a:spcPct val="15000"/>
              </a:spcBef>
              <a:spcAft>
                <a:spcPct val="15000"/>
              </a:spcAft>
              <a:buSzPct val="100000"/>
              <a:tabLst>
                <a:tab pos="285750" algn="l"/>
              </a:tabLst>
              <a:defRPr/>
            </a:pPr>
            <a:r>
              <a:rPr lang="en-GB" sz="1400" noProof="0" dirty="0">
                <a:effectLst/>
                <a:ea typeface="Times New Roman" panose="02020603050405020304" pitchFamily="18" charset="0"/>
              </a:rPr>
              <a:t>However, due to </a:t>
            </a:r>
            <a:r>
              <a:rPr lang="en-GB" sz="1400" noProof="0" dirty="0">
                <a:ea typeface="Times New Roman" panose="02020603050405020304" pitchFamily="18" charset="0"/>
              </a:rPr>
              <a:t>limited progress and recent prioritization within the Audio SWG, it has been agreed to extend the completion date until May 2026, thus making </a:t>
            </a:r>
            <a:r>
              <a:rPr lang="en-GB" sz="1400" noProof="0" dirty="0" err="1">
                <a:ea typeface="Times New Roman" panose="02020603050405020304" pitchFamily="18" charset="0"/>
              </a:rPr>
              <a:t>DaCAS</a:t>
            </a:r>
            <a:r>
              <a:rPr lang="en-GB" sz="1400" noProof="0" dirty="0">
                <a:ea typeface="Times New Roman" panose="02020603050405020304" pitchFamily="18" charset="0"/>
              </a:rPr>
              <a:t> a Rel-20 (5GA) work item</a:t>
            </a:r>
            <a:r>
              <a:rPr lang="en-GB" sz="1400" noProof="0" dirty="0">
                <a:effectLst/>
                <a:ea typeface="Times New Roman" panose="02020603050405020304" pitchFamily="18" charset="0"/>
              </a:rPr>
              <a:t>. </a:t>
            </a:r>
          </a:p>
          <a:p>
            <a:pPr marL="0" indent="0">
              <a:lnSpc>
                <a:spcPct val="93000"/>
              </a:lnSpc>
              <a:spcBef>
                <a:spcPct val="15000"/>
              </a:spcBef>
              <a:spcAft>
                <a:spcPct val="15000"/>
              </a:spcAft>
              <a:buSzPct val="100000"/>
              <a:buNone/>
              <a:tabLst>
                <a:tab pos="285750" algn="l"/>
              </a:tabLst>
              <a:defRPr/>
            </a:pPr>
            <a:r>
              <a:rPr lang="en-GB" sz="1400" b="1" u="sng" noProof="0"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GB" sz="1400" noProof="0" dirty="0">
                <a:effectLst/>
                <a:ea typeface="Times New Roman" panose="02020603050405020304" pitchFamily="18" charset="0"/>
              </a:rPr>
              <a:t>Finalize minimum performance requirement/objective criteria for raw microphone signals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GB" sz="1400" noProof="0" dirty="0">
                <a:effectLst/>
                <a:ea typeface="Times New Roman" panose="02020603050405020304" pitchFamily="18" charset="0"/>
              </a:rPr>
              <a:t>Finalize requirements for signals for common database for the first target devices based on the template. Especially, Legal framework must be finished if necessary.</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GB" sz="1400" noProof="0" dirty="0">
                <a:effectLst/>
                <a:ea typeface="Times New Roman" panose="02020603050405020304" pitchFamily="18" charset="0"/>
              </a:rPr>
              <a:t>Agree the definition of deliverables for example solutions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GB" sz="1400" noProof="0" dirty="0">
              <a:effectLst/>
              <a:ea typeface="Times New Roman" panose="02020603050405020304" pitchFamily="18" charset="0"/>
            </a:endParaRPr>
          </a:p>
          <a:p>
            <a:pPr marL="0" marR="0" indent="0">
              <a:spcBef>
                <a:spcPts val="0"/>
              </a:spcBef>
              <a:spcAft>
                <a:spcPts val="0"/>
              </a:spcAft>
              <a:buNone/>
            </a:pPr>
            <a:endParaRPr lang="en-GB" sz="1400" noProof="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GB" sz="1400" noProof="0" dirty="0">
              <a:effectLst/>
              <a:ea typeface="SimSun" panose="02010600030101010101" pitchFamily="2" charset="-122"/>
            </a:endParaRPr>
          </a:p>
        </p:txBody>
      </p:sp>
    </p:spTree>
    <p:extLst>
      <p:ext uri="{BB962C8B-B14F-4D97-AF65-F5344CB8AC3E}">
        <p14:creationId xmlns:p14="http://schemas.microsoft.com/office/powerpoint/2010/main" val="130039116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dirty="0"/>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a:xfrm>
            <a:off x="647700" y="1196789"/>
            <a:ext cx="11184467" cy="5088126"/>
          </a:xfrm>
        </p:spPr>
        <p:txBody>
          <a:bodyPr/>
          <a:lstStyle/>
          <a:p>
            <a:pPr>
              <a:lnSpc>
                <a:spcPct val="90000"/>
              </a:lnSpc>
              <a:spcBef>
                <a:spcPts val="500"/>
              </a:spcBef>
            </a:pPr>
            <a:r>
              <a:rPr lang="en-US" altLang="en-US" sz="2000" dirty="0"/>
              <a:t>General</a:t>
            </a:r>
          </a:p>
          <a:p>
            <a:pPr lvl="1">
              <a:lnSpc>
                <a:spcPct val="90000"/>
              </a:lnSpc>
              <a:spcBef>
                <a:spcPts val="300"/>
              </a:spcBef>
            </a:pPr>
            <a:r>
              <a:rPr lang="en-US" altLang="en-US" sz="1600" dirty="0"/>
              <a:t>Leadership and subgroups </a:t>
            </a:r>
          </a:p>
          <a:p>
            <a:pPr lvl="1">
              <a:lnSpc>
                <a:spcPct val="90000"/>
              </a:lnSpc>
              <a:spcBef>
                <a:spcPts val="300"/>
              </a:spcBef>
            </a:pPr>
            <a:r>
              <a:rPr lang="en-US" altLang="en-US" sz="1600" dirty="0"/>
              <a:t>Meeting calendar and statistics</a:t>
            </a:r>
          </a:p>
          <a:p>
            <a:pPr lvl="1">
              <a:lnSpc>
                <a:spcPct val="90000"/>
              </a:lnSpc>
              <a:spcBef>
                <a:spcPts val="300"/>
              </a:spcBef>
            </a:pPr>
            <a:r>
              <a:rPr lang="en-US" altLang="en-US" sz="1600" dirty="0"/>
              <a:t>Progress highlights</a:t>
            </a:r>
          </a:p>
          <a:p>
            <a:pPr>
              <a:lnSpc>
                <a:spcPct val="90000"/>
              </a:lnSpc>
              <a:spcBef>
                <a:spcPts val="1500"/>
              </a:spcBef>
            </a:pPr>
            <a:r>
              <a:rPr lang="en-US" altLang="en-US" sz="2000" dirty="0"/>
              <a:t>Work progress </a:t>
            </a:r>
          </a:p>
          <a:p>
            <a:pPr lvl="1">
              <a:lnSpc>
                <a:spcPct val="90000"/>
              </a:lnSpc>
              <a:spcBef>
                <a:spcPts val="300"/>
              </a:spcBef>
            </a:pPr>
            <a:r>
              <a:rPr lang="en-US" altLang="en-US" sz="1600" dirty="0"/>
              <a:t>CRs to features in Release 17 and earlier</a:t>
            </a:r>
          </a:p>
          <a:p>
            <a:pPr lvl="1">
              <a:lnSpc>
                <a:spcPct val="90000"/>
              </a:lnSpc>
              <a:spcBef>
                <a:spcPts val="300"/>
              </a:spcBef>
            </a:pPr>
            <a:r>
              <a:rPr lang="en-US" altLang="en-US" sz="1600" dirty="0"/>
              <a:t>CRs to Rel-18</a:t>
            </a:r>
          </a:p>
          <a:p>
            <a:pPr lvl="1">
              <a:lnSpc>
                <a:spcPct val="90000"/>
              </a:lnSpc>
              <a:spcBef>
                <a:spcPts val="300"/>
              </a:spcBef>
            </a:pPr>
            <a:r>
              <a:rPr lang="en-US" altLang="en-US" sz="1600" dirty="0"/>
              <a:t>CRs to completed features in Rel-19</a:t>
            </a:r>
          </a:p>
          <a:p>
            <a:pPr lvl="1">
              <a:lnSpc>
                <a:spcPct val="90000"/>
              </a:lnSpc>
              <a:spcBef>
                <a:spcPts val="300"/>
              </a:spcBef>
            </a:pPr>
            <a:r>
              <a:rPr lang="fi-FI" altLang="en-US" sz="1600" dirty="0"/>
              <a:t>Rel-19 </a:t>
            </a:r>
            <a:r>
              <a:rPr lang="fi-FI" altLang="en-US" sz="1600" dirty="0" err="1"/>
              <a:t>Work</a:t>
            </a:r>
            <a:r>
              <a:rPr lang="fi-FI" altLang="en-US" sz="1600" dirty="0"/>
              <a:t> </a:t>
            </a:r>
            <a:r>
              <a:rPr lang="fi-FI" altLang="en-US" sz="1600" dirty="0" err="1"/>
              <a:t>Items</a:t>
            </a:r>
            <a:endParaRPr lang="fi-FI" altLang="en-US" sz="1600" dirty="0"/>
          </a:p>
          <a:p>
            <a:pPr lvl="1">
              <a:lnSpc>
                <a:spcPct val="90000"/>
              </a:lnSpc>
              <a:spcBef>
                <a:spcPts val="300"/>
              </a:spcBef>
            </a:pPr>
            <a:r>
              <a:rPr lang="fi-FI" altLang="en-US" sz="1600" dirty="0"/>
              <a:t>Rel-20 </a:t>
            </a:r>
            <a:r>
              <a:rPr lang="fi-FI" altLang="en-US" sz="1600" dirty="0" err="1"/>
              <a:t>Work</a:t>
            </a:r>
            <a:r>
              <a:rPr lang="fi-FI" altLang="en-US" sz="1600" dirty="0"/>
              <a:t> </a:t>
            </a:r>
            <a:r>
              <a:rPr lang="fi-FI" altLang="en-US" sz="1600" dirty="0" err="1"/>
              <a:t>Items</a:t>
            </a:r>
            <a:endParaRPr lang="fi-FI" altLang="en-US" sz="1600" dirty="0"/>
          </a:p>
          <a:p>
            <a:pPr lvl="1">
              <a:lnSpc>
                <a:spcPct val="90000"/>
              </a:lnSpc>
              <a:spcBef>
                <a:spcPts val="300"/>
              </a:spcBef>
            </a:pPr>
            <a:r>
              <a:rPr lang="fi-FI" altLang="en-US" sz="1600" dirty="0"/>
              <a:t>Study Items</a:t>
            </a:r>
          </a:p>
          <a:p>
            <a:pPr lvl="1">
              <a:lnSpc>
                <a:spcPct val="90000"/>
              </a:lnSpc>
              <a:spcBef>
                <a:spcPts val="300"/>
              </a:spcBef>
            </a:pPr>
            <a:r>
              <a:rPr lang="fi-FI" altLang="en-US" sz="1600" dirty="0"/>
              <a:t>New Work and Study Item(s)</a:t>
            </a:r>
          </a:p>
          <a:p>
            <a:pPr>
              <a:lnSpc>
                <a:spcPct val="90000"/>
              </a:lnSpc>
              <a:spcBef>
                <a:spcPts val="1500"/>
              </a:spcBef>
            </a:pPr>
            <a:r>
              <a:rPr lang="fi-FI" altLang="en-US" sz="2000" dirty="0"/>
              <a:t>SA4 Planning of Rel-20</a:t>
            </a:r>
          </a:p>
          <a:p>
            <a:pPr>
              <a:lnSpc>
                <a:spcPct val="90000"/>
              </a:lnSpc>
              <a:spcBef>
                <a:spcPts val="1500"/>
              </a:spcBef>
            </a:pPr>
            <a:r>
              <a:rPr lang="fi-FI" altLang="en-US" sz="2000" dirty="0"/>
              <a:t>IETF Dependencies</a:t>
            </a:r>
          </a:p>
          <a:p>
            <a:pPr>
              <a:lnSpc>
                <a:spcPct val="90000"/>
              </a:lnSpc>
              <a:spcBef>
                <a:spcPts val="1500"/>
              </a:spcBef>
            </a:pPr>
            <a:r>
              <a:rPr lang="en-US" altLang="en-US" sz="2000" dirty="0"/>
              <a:t>Summary of action items </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b="0" dirty="0">
                <a:latin typeface="+mn-lt"/>
              </a:rPr>
              <a:t>5G Real-time Transport Protocol Configurations, </a:t>
            </a:r>
            <a:br>
              <a:rPr lang="en-US" sz="3200" b="0" dirty="0">
                <a:latin typeface="+mn-lt"/>
              </a:rPr>
            </a:br>
            <a:r>
              <a:rPr lang="en-US" sz="3200" b="0" dirty="0">
                <a:latin typeface="+mn-lt"/>
              </a:rPr>
              <a:t>Phase 2  </a:t>
            </a:r>
            <a:r>
              <a:rPr lang="en-US" altLang="en-US" dirty="0"/>
              <a:t>(</a:t>
            </a:r>
            <a:r>
              <a:rPr lang="en-US" sz="3200" b="0" dirty="0">
                <a:latin typeface="+mn-lt"/>
              </a:rPr>
              <a:t>5G_RTP_Ph2</a:t>
            </a:r>
            <a:r>
              <a:rPr lang="en-US" altLang="en-US" dirty="0"/>
              <a:t>) – </a:t>
            </a:r>
            <a:r>
              <a:rPr lang="en-US" altLang="en-US" dirty="0">
                <a:solidFill>
                  <a:srgbClr val="33CC33"/>
                </a:solidFill>
              </a:rPr>
              <a:t>Complete!</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649836056"/>
              </p:ext>
            </p:extLst>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1060021</a:t>
                      </a:r>
                    </a:p>
                  </a:txBody>
                  <a:tcPr marL="9525" marR="9525" marT="9525" marB="0" anchor="b"/>
                </a:tc>
                <a:tc>
                  <a:txBody>
                    <a:bodyPr/>
                    <a:lstStyle/>
                    <a:p>
                      <a:pPr algn="l" fontAlgn="b"/>
                      <a:r>
                        <a:rPr lang="en-US" sz="1100" b="0" dirty="0">
                          <a:latin typeface="+mn-lt"/>
                        </a:rPr>
                        <a:t>5G Real-time Transport Protocol Configurations, Phase 2</a:t>
                      </a:r>
                    </a:p>
                  </a:txBody>
                  <a:tcPr marL="9525" marR="9525" marT="9525" marB="0" anchor="b"/>
                </a:tc>
                <a:tc>
                  <a:txBody>
                    <a:bodyPr/>
                    <a:lstStyle/>
                    <a:p>
                      <a:pPr algn="l" fontAlgn="b"/>
                      <a:r>
                        <a:rPr lang="en-US" sz="1100" b="0" dirty="0">
                          <a:latin typeface="+mn-lt"/>
                        </a:rPr>
                        <a:t>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75%</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2"/>
                        </a:rPr>
                        <a:t>SP-241672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100%</a:t>
                      </a:r>
                    </a:p>
                  </a:txBody>
                  <a:tcPr marL="36001" marR="36001" marT="0" marB="0" anchor="b"/>
                </a:tc>
                <a:tc>
                  <a:txBody>
                    <a:bodyPr/>
                    <a:lstStyle/>
                    <a:p>
                      <a:pPr algn="r">
                        <a:lnSpc>
                          <a:spcPct val="107000"/>
                        </a:lnSpc>
                        <a:spcAft>
                          <a:spcPts val="800"/>
                        </a:spcAft>
                      </a:pPr>
                      <a:r>
                        <a:rPr lang="en-GB" sz="1100" b="0" dirty="0">
                          <a:solidFill>
                            <a:srgbClr val="33CC33"/>
                          </a:solidFill>
                          <a:latin typeface="+mn-lt"/>
                        </a:rPr>
                        <a:t>Complete!</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The work includes the following objectives for normative specification work on TS 26.522, TS 26.510 and TS 26.113 are in scope for RTC services based on the conclusions included in TR 26.822 of the study item FS_5G_RTP_Ph2: mitigate the potential inaccuracy of PDU Set Size information; include PDU Set Importance values; guidelines for handling of lone PDUs at the UPF; AL-FEC awareness; MDS AL-FEC coding schemes; network awareness of retransmitted PDUs; multiplexed RTP streams; burst size, time to next burst, data boosting indication; guidelines for marking PDU Sets.</a:t>
            </a:r>
          </a:p>
          <a:p>
            <a:pPr marL="0" indent="0">
              <a:lnSpc>
                <a:spcPct val="93000"/>
              </a:lnSpc>
              <a:spcBef>
                <a:spcPct val="15000"/>
              </a:spcBef>
              <a:spcAft>
                <a:spcPct val="15000"/>
              </a:spcAft>
              <a:buSzPct val="100000"/>
              <a:buNone/>
              <a:tabLst>
                <a:tab pos="285750" algn="l"/>
              </a:tabLst>
              <a:defRPr/>
            </a:pPr>
            <a:endParaRPr lang="en-US" sz="1400" b="1" u="sng"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US" altLang="zh-CN" sz="14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Discussed and got agreement in the areas of PDU handling, dynamic traffic characteristics, multiplexing, data burst size and PDU set size, retransmission, time to the next burst, PDU set importance.  Exploitation of new QoS handling support by the RTC System</a:t>
            </a:r>
          </a:p>
          <a:p>
            <a:pPr marL="0" indent="0">
              <a:lnSpc>
                <a:spcPct val="93000"/>
              </a:lnSpc>
              <a:spcBef>
                <a:spcPct val="15000"/>
              </a:spcBef>
              <a:spcAft>
                <a:spcPct val="15000"/>
              </a:spcAft>
              <a:buSzPct val="100000"/>
              <a:buNone/>
              <a:tabLst>
                <a:tab pos="285750" algn="l"/>
              </a:tabLst>
              <a:defRPr/>
            </a:pPr>
            <a:endParaRPr lang="en-US" sz="1400" dirty="0">
              <a:effectLst/>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endParaRPr lang="en-US" sz="1400" dirty="0">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endParaRPr lang="en-US" sz="1400" dirty="0">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endParaRPr lang="en-US" sz="1400" dirty="0">
              <a:effectLst/>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400" dirty="0">
                <a:effectLst/>
                <a:ea typeface="Times New Roman" panose="02020603050405020304" pitchFamily="18" charset="0"/>
              </a:rPr>
              <a:t>Work complete. </a:t>
            </a:r>
          </a:p>
          <a:p>
            <a:pPr marL="0" marR="0" indent="0">
              <a:spcBef>
                <a:spcPts val="0"/>
              </a:spcBef>
              <a:spcAft>
                <a:spcPts val="0"/>
              </a:spcAft>
              <a:buNone/>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400" dirty="0">
              <a:effectLst/>
              <a:ea typeface="SimSun" panose="02010600030101010101" pitchFamily="2" charset="-122"/>
            </a:endParaRPr>
          </a:p>
        </p:txBody>
      </p:sp>
      <p:graphicFrame>
        <p:nvGraphicFramePr>
          <p:cNvPr id="6" name="Table 5">
            <a:extLst>
              <a:ext uri="{FF2B5EF4-FFF2-40B4-BE49-F238E27FC236}">
                <a16:creationId xmlns:a16="http://schemas.microsoft.com/office/drawing/2014/main" id="{477B3D42-73FB-C052-7ED5-0B8D499FEAF5}"/>
              </a:ext>
            </a:extLst>
          </p:cNvPr>
          <p:cNvGraphicFramePr>
            <a:graphicFrameLocks noGrp="1"/>
          </p:cNvGraphicFramePr>
          <p:nvPr>
            <p:extLst>
              <p:ext uri="{D42A27DB-BD31-4B8C-83A1-F6EECF244321}">
                <p14:modId xmlns:p14="http://schemas.microsoft.com/office/powerpoint/2010/main" val="2559468965"/>
              </p:ext>
            </p:extLst>
          </p:nvPr>
        </p:nvGraphicFramePr>
        <p:xfrm>
          <a:off x="1811547" y="4640838"/>
          <a:ext cx="10103687" cy="1277626"/>
        </p:xfrm>
        <a:graphic>
          <a:graphicData uri="http://schemas.openxmlformats.org/drawingml/2006/table">
            <a:tbl>
              <a:tblPr/>
              <a:tblGrid>
                <a:gridCol w="706013">
                  <a:extLst>
                    <a:ext uri="{9D8B030D-6E8A-4147-A177-3AD203B41FA5}">
                      <a16:colId xmlns:a16="http://schemas.microsoft.com/office/drawing/2014/main" val="1716726221"/>
                    </a:ext>
                  </a:extLst>
                </a:gridCol>
                <a:gridCol w="2542326">
                  <a:extLst>
                    <a:ext uri="{9D8B030D-6E8A-4147-A177-3AD203B41FA5}">
                      <a16:colId xmlns:a16="http://schemas.microsoft.com/office/drawing/2014/main" val="2617071561"/>
                    </a:ext>
                  </a:extLst>
                </a:gridCol>
                <a:gridCol w="1001571">
                  <a:extLst>
                    <a:ext uri="{9D8B030D-6E8A-4147-A177-3AD203B41FA5}">
                      <a16:colId xmlns:a16="http://schemas.microsoft.com/office/drawing/2014/main" val="1359689012"/>
                    </a:ext>
                  </a:extLst>
                </a:gridCol>
                <a:gridCol w="1126767">
                  <a:extLst>
                    <a:ext uri="{9D8B030D-6E8A-4147-A177-3AD203B41FA5}">
                      <a16:colId xmlns:a16="http://schemas.microsoft.com/office/drawing/2014/main" val="1425613435"/>
                    </a:ext>
                  </a:extLst>
                </a:gridCol>
                <a:gridCol w="1126767">
                  <a:extLst>
                    <a:ext uri="{9D8B030D-6E8A-4147-A177-3AD203B41FA5}">
                      <a16:colId xmlns:a16="http://schemas.microsoft.com/office/drawing/2014/main" val="3834804784"/>
                    </a:ext>
                  </a:extLst>
                </a:gridCol>
                <a:gridCol w="960966">
                  <a:extLst>
                    <a:ext uri="{9D8B030D-6E8A-4147-A177-3AD203B41FA5}">
                      <a16:colId xmlns:a16="http://schemas.microsoft.com/office/drawing/2014/main" val="3878458141"/>
                    </a:ext>
                  </a:extLst>
                </a:gridCol>
                <a:gridCol w="1745983">
                  <a:extLst>
                    <a:ext uri="{9D8B030D-6E8A-4147-A177-3AD203B41FA5}">
                      <a16:colId xmlns:a16="http://schemas.microsoft.com/office/drawing/2014/main" val="1835188596"/>
                    </a:ext>
                  </a:extLst>
                </a:gridCol>
                <a:gridCol w="893294">
                  <a:extLst>
                    <a:ext uri="{9D8B030D-6E8A-4147-A177-3AD203B41FA5}">
                      <a16:colId xmlns:a16="http://schemas.microsoft.com/office/drawing/2014/main" val="1582414319"/>
                    </a:ext>
                  </a:extLst>
                </a:gridCol>
              </a:tblGrid>
              <a:tr h="316493">
                <a:tc>
                  <a:txBody>
                    <a:bodyPr/>
                    <a:lstStyle/>
                    <a:p>
                      <a:pPr algn="ctr" fontAlgn="t"/>
                      <a:r>
                        <a:rPr lang="en-GB" sz="1000" b="1" i="0" u="none" strike="noStrike" noProof="0" dirty="0" err="1">
                          <a:solidFill>
                            <a:srgbClr val="FFFFFF"/>
                          </a:solidFill>
                          <a:effectLst/>
                          <a:latin typeface="Arial" panose="020B0604020202020204" pitchFamily="34" charset="0"/>
                        </a:rPr>
                        <a:t>TDoc</a:t>
                      </a:r>
                      <a:endParaRPr lang="en-GB" sz="1000" b="1" i="0" u="none" strike="noStrike" noProof="0"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extLst>
                  <a:ext uri="{0D108BD9-81ED-4DB2-BD59-A6C34878D82A}">
                    <a16:rowId xmlns:a16="http://schemas.microsoft.com/office/drawing/2014/main" val="3568159636"/>
                  </a:ext>
                </a:extLst>
              </a:tr>
              <a:tr h="199133">
                <a:tc>
                  <a:txBody>
                    <a:bodyPr/>
                    <a:lstStyle/>
                    <a:p>
                      <a:pPr algn="l" fontAlgn="t"/>
                      <a:r>
                        <a:rPr lang="en-GB" sz="1000" b="1" i="0" u="none" strike="noStrike" noProof="0" dirty="0">
                          <a:solidFill>
                            <a:srgbClr val="000000"/>
                          </a:solidFill>
                          <a:effectLst/>
                          <a:latin typeface="Arial" panose="020B0604020202020204" pitchFamily="34" charset="0"/>
                          <a:hlinkClick r:id="rId4"/>
                        </a:rPr>
                        <a:t>SP-250932</a:t>
                      </a:r>
                      <a:endParaRPr lang="en-GB" sz="1000" b="1" i="0" u="none" strike="noStrike" noProof="0"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GB" sz="1000" b="0" i="0" u="none" strike="noStrike" noProof="0" dirty="0">
                          <a:solidFill>
                            <a:srgbClr val="000000"/>
                          </a:solidFill>
                          <a:effectLst/>
                          <a:latin typeface="Arial" panose="020B0604020202020204" pitchFamily="34" charset="0"/>
                        </a:rPr>
                        <a:t>CR Pack on WI 5G_RTP_Ph2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GB" sz="1000" b="0" i="0" u="none" strike="noStrike" noProof="0" dirty="0">
                          <a:solidFill>
                            <a:srgbClr val="000000"/>
                          </a:solidFill>
                          <a:effectLst/>
                          <a:latin typeface="Arial" panose="020B0604020202020204" pitchFamily="34" charset="0"/>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GB" sz="1000" b="0" i="0" u="sng" strike="noStrike" noProof="0" dirty="0">
                          <a:solidFill>
                            <a:srgbClr val="0070C0"/>
                          </a:solidFill>
                          <a:effectLst/>
                          <a:latin typeface="Arial" panose="020B0604020202020204" pitchFamily="34" charset="0"/>
                        </a:rPr>
                        <a:t>CR pack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GB" sz="1000" b="0" i="0" u="none" strike="noStrike" noProof="0" dirty="0">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GB" sz="1000" b="0" i="0" u="none" strike="noStrike" noProof="0" dirty="0">
                          <a:solidFill>
                            <a:srgbClr val="000000"/>
                          </a:solidFill>
                          <a:effectLst/>
                          <a:latin typeface="Arial" panose="020B0604020202020204" pitchFamily="34" charset="0"/>
                        </a:rPr>
                        <a:t>19.4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GB" sz="1000" b="0" i="0" u="none" strike="noStrike" noProof="0" dirty="0">
                          <a:solidFill>
                            <a:srgbClr val="000000"/>
                          </a:solidFill>
                          <a:effectLst/>
                          <a:latin typeface="Arial" panose="020B0604020202020204" pitchFamily="34" charset="0"/>
                        </a:rPr>
                        <a:t>SA WG4 Rel-19 CRs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p>
                      <a:pPr algn="l" fontAlgn="t"/>
                      <a:r>
                        <a:rPr lang="en-GB" sz="1000" b="1" i="0" u="sng" strike="noStrike" noProof="0" dirty="0">
                          <a:solidFill>
                            <a:srgbClr val="0000FF"/>
                          </a:solidFill>
                          <a:effectLst/>
                          <a:latin typeface="Arial" panose="020B0604020202020204" pitchFamily="34" charset="0"/>
                          <a:hlinkClick r:id="rId5"/>
                        </a:rPr>
                        <a:t>Rel-19</a:t>
                      </a:r>
                      <a:endParaRPr lang="en-GB" sz="1000" b="1" i="0" u="sng" strike="noStrike" noProof="0"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59837622"/>
                  </a:ext>
                </a:extLst>
              </a:tr>
              <a:tr h="175795">
                <a:tc>
                  <a:txBody>
                    <a:bodyPr/>
                    <a:lstStyle/>
                    <a:p>
                      <a:pPr algn="l" fontAlgn="t">
                        <a:buNone/>
                      </a:pPr>
                      <a:r>
                        <a:rPr lang="en-GB" sz="1000" b="1" i="0" u="none" strike="noStrike" noProof="0" dirty="0">
                          <a:solidFill>
                            <a:srgbClr val="000000"/>
                          </a:solidFill>
                          <a:effectLst/>
                          <a:latin typeface="Arial" panose="020B0604020202020204" pitchFamily="34" charset="0"/>
                          <a:hlinkClick r:id="rId6"/>
                        </a:rPr>
                        <a:t>SP-251149</a:t>
                      </a:r>
                      <a:endParaRPr lang="en-GB" sz="1000" b="1" i="0" u="none" strike="noStrike" noProof="0"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buNone/>
                      </a:pPr>
                      <a:r>
                        <a:rPr lang="en-GB" sz="1000" b="0" i="0" u="none" strike="noStrike" noProof="0" dirty="0">
                          <a:solidFill>
                            <a:srgbClr val="000000"/>
                          </a:solidFill>
                          <a:effectLst/>
                          <a:latin typeface="Arial" panose="020B0604020202020204" pitchFamily="34" charset="0"/>
                        </a:rPr>
                        <a:t>CR Pack on WIs AMD_PRO-MED and 5G_RTP_Ph2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buNone/>
                      </a:pPr>
                      <a:r>
                        <a:rPr lang="en-GB" sz="1000" b="0" i="0" u="none" strike="noStrike" noProof="0" dirty="0">
                          <a:solidFill>
                            <a:srgbClr val="000000"/>
                          </a:solidFill>
                          <a:effectLst/>
                          <a:latin typeface="Arial" panose="020B0604020202020204" pitchFamily="34" charset="0"/>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GB" sz="1000" b="0" i="0" u="sng" strike="noStrike" noProof="0" dirty="0">
                          <a:solidFill>
                            <a:srgbClr val="0070C0"/>
                          </a:solidFill>
                          <a:effectLst/>
                          <a:latin typeface="Arial" panose="020B0604020202020204" pitchFamily="34" charset="0"/>
                        </a:rPr>
                        <a:t>CR pack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GB" sz="1000" b="0" i="0" u="none" strike="noStrike" noProof="0" dirty="0">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GB" sz="1000" b="0" i="0" u="none" strike="noStrike" noProof="0" dirty="0">
                          <a:solidFill>
                            <a:srgbClr val="000000"/>
                          </a:solidFill>
                          <a:effectLst/>
                          <a:latin typeface="Arial" panose="020B0604020202020204" pitchFamily="34" charset="0"/>
                        </a:rPr>
                        <a:t>19.4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GB" sz="1000" b="0" i="0" u="none" strike="noStrike" noProof="0" dirty="0">
                          <a:solidFill>
                            <a:srgbClr val="000000"/>
                          </a:solidFill>
                          <a:effectLst/>
                          <a:latin typeface="Arial" panose="020B0604020202020204" pitchFamily="34" charset="0"/>
                        </a:rPr>
                        <a:t>SA WG4 Rel-19 CRs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p>
                      <a:pPr algn="l" fontAlgn="t"/>
                      <a:r>
                        <a:rPr lang="en-GB" sz="1000" b="1" i="0" u="sng" strike="noStrike" noProof="0" dirty="0">
                          <a:solidFill>
                            <a:srgbClr val="0000FF"/>
                          </a:solidFill>
                          <a:effectLst/>
                          <a:latin typeface="Arial" panose="020B0604020202020204" pitchFamily="34" charset="0"/>
                          <a:hlinkClick r:id="rId5"/>
                        </a:rPr>
                        <a:t>Rel-19</a:t>
                      </a:r>
                      <a:endParaRPr lang="en-GB" sz="1000" b="1" i="0" u="sng" strike="noStrike" noProof="0"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92526817"/>
                  </a:ext>
                </a:extLst>
              </a:tr>
              <a:tr h="175795">
                <a:tc>
                  <a:txBody>
                    <a:bodyPr/>
                    <a:lstStyle/>
                    <a:p>
                      <a:pPr algn="l" fontAlgn="t">
                        <a:buNone/>
                      </a:pPr>
                      <a:r>
                        <a:rPr lang="en-GB" sz="1000" b="1" i="0" u="sng" strike="noStrike" noProof="0" dirty="0">
                          <a:solidFill>
                            <a:srgbClr val="0000FF"/>
                          </a:solidFill>
                          <a:effectLst/>
                          <a:latin typeface="Arial" panose="020B0604020202020204" pitchFamily="34" charset="0"/>
                          <a:hlinkClick r:id="rId7"/>
                        </a:rPr>
                        <a:t>SP-251144</a:t>
                      </a:r>
                      <a:endParaRPr lang="en-GB" sz="1000" b="1" i="0" u="sng" strike="noStrike" noProof="0"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buNone/>
                      </a:pPr>
                      <a:r>
                        <a:rPr lang="en-GB" sz="1000" b="0" i="0" u="none" strike="noStrike" noProof="0" dirty="0">
                          <a:solidFill>
                            <a:srgbClr val="000000"/>
                          </a:solidFill>
                          <a:effectLst/>
                          <a:latin typeface="Arial" panose="020B0604020202020204" pitchFamily="34" charset="0"/>
                        </a:rPr>
                        <a:t>Work Item Summary of “5G Real-time Media Transport Protocol Configurations,  Phase 2 (5G_RTP_Ph2)”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buNone/>
                      </a:pPr>
                      <a:r>
                        <a:rPr lang="en-GB" sz="1000" b="0" i="0" u="none" strike="noStrike" noProof="0" dirty="0">
                          <a:solidFill>
                            <a:srgbClr val="000000"/>
                          </a:solidFill>
                          <a:effectLst/>
                          <a:latin typeface="Arial" panose="020B0604020202020204" pitchFamily="34" charset="0"/>
                          <a:cs typeface="Arial" panose="020B0604020202020204" pitchFamily="34" charset="0"/>
                        </a:rPr>
                        <a:t>Nokia (5G_RTP_Ph2 Rapporteur)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buNone/>
                      </a:pPr>
                      <a:r>
                        <a:rPr lang="en-GB" sz="1000" b="0" i="0" u="none" strike="noStrike" noProof="0" dirty="0">
                          <a:solidFill>
                            <a:srgbClr val="000000"/>
                          </a:solidFill>
                          <a:effectLst/>
                          <a:latin typeface="Arial" panose="020B0604020202020204" pitchFamily="34" charset="0"/>
                          <a:cs typeface="Arial" panose="020B0604020202020204" pitchFamily="34" charset="0"/>
                        </a:rPr>
                        <a:t>WI Summary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buNone/>
                      </a:pPr>
                      <a:r>
                        <a:rPr lang="en-GB" sz="1000" b="0" i="0" u="none" strike="noStrike" noProof="0" dirty="0">
                          <a:solidFill>
                            <a:srgbClr val="000000"/>
                          </a:solidFill>
                          <a:effectLst/>
                          <a:latin typeface="Arial" panose="020B0604020202020204" pitchFamily="34" charset="0"/>
                          <a:cs typeface="Arial" panose="020B0604020202020204" pitchFamily="34" charset="0"/>
                        </a:rPr>
                        <a:t>Information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GB" sz="1000" b="0" i="0" u="none" strike="noStrike" noProof="0" dirty="0">
                          <a:solidFill>
                            <a:srgbClr val="000000"/>
                          </a:solidFill>
                          <a:effectLst/>
                          <a:latin typeface="Arial" panose="020B0604020202020204" pitchFamily="34" charset="0"/>
                        </a:rPr>
                        <a:t>19.4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GB" sz="1000" b="0" i="0" u="none" strike="noStrike" noProof="0" dirty="0">
                          <a:solidFill>
                            <a:srgbClr val="000000"/>
                          </a:solidFill>
                          <a:effectLst/>
                          <a:latin typeface="Arial" panose="020B0604020202020204" pitchFamily="34" charset="0"/>
                        </a:rPr>
                        <a:t>SA WG4 Rel-19 CRs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p>
                      <a:pPr algn="l" fontAlgn="t"/>
                      <a:r>
                        <a:rPr lang="en-GB" sz="1000" b="1" i="0" u="sng" strike="noStrike" noProof="0" dirty="0">
                          <a:solidFill>
                            <a:srgbClr val="0000FF"/>
                          </a:solidFill>
                          <a:effectLst/>
                          <a:latin typeface="Arial" panose="020B0604020202020204" pitchFamily="34" charset="0"/>
                          <a:hlinkClick r:id="rId5"/>
                        </a:rPr>
                        <a:t>Rel-19</a:t>
                      </a:r>
                      <a:endParaRPr lang="en-GB" sz="1000" b="1" i="0" u="sng" strike="noStrike" noProof="0"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3388688"/>
                  </a:ext>
                </a:extLst>
              </a:tr>
            </a:tbl>
          </a:graphicData>
        </a:graphic>
      </p:graphicFrame>
    </p:spTree>
    <p:extLst>
      <p:ext uri="{BB962C8B-B14F-4D97-AF65-F5344CB8AC3E}">
        <p14:creationId xmlns:p14="http://schemas.microsoft.com/office/powerpoint/2010/main" val="89070111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5CE5A-EA2E-32E4-F26F-11A91239680F}"/>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0DB93117-B38B-C88C-029A-6F4E11E3EDFF}"/>
              </a:ext>
            </a:extLst>
          </p:cNvPr>
          <p:cNvSpPr>
            <a:spLocks noGrp="1"/>
          </p:cNvSpPr>
          <p:nvPr>
            <p:ph type="title"/>
          </p:nvPr>
        </p:nvSpPr>
        <p:spPr>
          <a:xfrm>
            <a:off x="568171" y="196850"/>
            <a:ext cx="9250532" cy="1143000"/>
          </a:xfrm>
        </p:spPr>
        <p:txBody>
          <a:bodyPr/>
          <a:lstStyle/>
          <a:p>
            <a:r>
              <a:rPr lang="en-US" sz="3200" b="0" dirty="0">
                <a:latin typeface="+mn-lt"/>
              </a:rPr>
              <a:t>Avatar Communications in AR Calls</a:t>
            </a:r>
            <a:br>
              <a:rPr lang="en-US" sz="3200" dirty="0"/>
            </a:br>
            <a:r>
              <a:rPr lang="en-US" sz="3200" b="0" dirty="0">
                <a:latin typeface="+mn-lt"/>
              </a:rPr>
              <a:t> </a:t>
            </a:r>
            <a:r>
              <a:rPr lang="en-US" altLang="en-US" dirty="0"/>
              <a:t>(</a:t>
            </a:r>
            <a:r>
              <a:rPr lang="en-US" sz="3200" b="0" dirty="0" err="1">
                <a:latin typeface="+mn-lt"/>
              </a:rPr>
              <a:t>AvCall</a:t>
            </a:r>
            <a:r>
              <a:rPr lang="en-US" sz="3200" b="0" dirty="0">
                <a:latin typeface="+mn-lt"/>
              </a:rPr>
              <a:t>-MED</a:t>
            </a:r>
            <a:r>
              <a:rPr lang="en-US" altLang="en-US" dirty="0"/>
              <a:t>) – </a:t>
            </a:r>
            <a:r>
              <a:rPr lang="en-US" altLang="en-US" dirty="0">
                <a:solidFill>
                  <a:srgbClr val="33CC33"/>
                </a:solidFill>
              </a:rPr>
              <a:t>Complete!</a:t>
            </a:r>
          </a:p>
        </p:txBody>
      </p:sp>
      <p:graphicFrame>
        <p:nvGraphicFramePr>
          <p:cNvPr id="2" name="Table 1">
            <a:extLst>
              <a:ext uri="{FF2B5EF4-FFF2-40B4-BE49-F238E27FC236}">
                <a16:creationId xmlns:a16="http://schemas.microsoft.com/office/drawing/2014/main" id="{C33EA3AF-7CB1-8B80-68EE-5A29399D988E}"/>
              </a:ext>
            </a:extLst>
          </p:cNvPr>
          <p:cNvGraphicFramePr>
            <a:graphicFrameLocks noGrp="1"/>
          </p:cNvGraphicFramePr>
          <p:nvPr>
            <p:extLst>
              <p:ext uri="{D42A27DB-BD31-4B8C-83A1-F6EECF244321}">
                <p14:modId xmlns:p14="http://schemas.microsoft.com/office/powerpoint/2010/main" val="2854259037"/>
              </p:ext>
            </p:extLst>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1070056</a:t>
                      </a:r>
                    </a:p>
                  </a:txBody>
                  <a:tcPr marL="9525" marR="9525" marT="9525" marB="0" anchor="b"/>
                </a:tc>
                <a:tc>
                  <a:txBody>
                    <a:bodyPr/>
                    <a:lstStyle/>
                    <a:p>
                      <a:pPr algn="l" fontAlgn="b"/>
                      <a:r>
                        <a:rPr lang="en-US" sz="1100" b="0" dirty="0">
                          <a:latin typeface="+mn-lt"/>
                        </a:rPr>
                        <a:t>Avatar Communications in AR Calls</a:t>
                      </a:r>
                    </a:p>
                  </a:txBody>
                  <a:tcPr marL="9525" marR="9525" marT="9525" marB="0" anchor="b"/>
                </a:tc>
                <a:tc>
                  <a:txBody>
                    <a:bodyPr/>
                    <a:lstStyle/>
                    <a:p>
                      <a:pPr algn="l" fontAlgn="b"/>
                      <a:r>
                        <a:rPr lang="en-US" sz="1100" b="0" dirty="0" err="1">
                          <a:latin typeface="+mn-lt"/>
                        </a:rPr>
                        <a:t>AvCall</a:t>
                      </a:r>
                      <a:r>
                        <a:rPr lang="en-US" sz="1100" b="0" dirty="0">
                          <a:latin typeface="+mn-lt"/>
                        </a:rPr>
                        <a:t>-MED</a:t>
                      </a: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40%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2"/>
                        </a:rPr>
                        <a:t>SP-250286</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100%</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b="0" dirty="0">
                          <a:solidFill>
                            <a:srgbClr val="33CC33"/>
                          </a:solidFill>
                          <a:latin typeface="+mn-lt"/>
                        </a:rPr>
                        <a:t>Complete!</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AF32CE40-2A4F-57A0-B818-9EC045B6E2A4}"/>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The </a:t>
            </a:r>
            <a:r>
              <a:rPr lang="en-US" sz="1400" dirty="0" err="1">
                <a:effectLst/>
                <a:ea typeface="Times New Roman" panose="02020603050405020304" pitchFamily="18" charset="0"/>
              </a:rPr>
              <a:t>AvCall</a:t>
            </a:r>
            <a:r>
              <a:rPr lang="en-US" sz="1400" dirty="0">
                <a:effectLst/>
                <a:ea typeface="Times New Roman" panose="02020603050405020304" pitchFamily="18" charset="0"/>
              </a:rPr>
              <a:t> work item in Rel-19 focuses exclusively on enabling avatar communication in IMS-based AR calls, with three main areas of focus:</a:t>
            </a:r>
          </a:p>
          <a:p>
            <a:pPr>
              <a:lnSpc>
                <a:spcPct val="93000"/>
              </a:lnSpc>
              <a:spcBef>
                <a:spcPct val="15000"/>
              </a:spcBef>
              <a:spcAft>
                <a:spcPct val="15000"/>
              </a:spcAft>
              <a:buSzPct val="100000"/>
              <a:tabLst>
                <a:tab pos="285750" algn="l"/>
              </a:tabLst>
              <a:defRPr/>
            </a:pPr>
            <a:r>
              <a:rPr lang="en-US" sz="1400" b="1" u="sng" dirty="0">
                <a:effectLst/>
                <a:ea typeface="Times New Roman" panose="02020603050405020304" pitchFamily="18" charset="0"/>
              </a:rPr>
              <a:t>Receiver-driven avatar features</a:t>
            </a:r>
            <a:r>
              <a:rPr lang="en-US" sz="1400" dirty="0">
                <a:effectLst/>
                <a:ea typeface="Times New Roman" panose="02020603050405020304" pitchFamily="18" charset="0"/>
              </a:rPr>
              <a:t>: Extending TS 26.264 to specify formats, protocols, and signaling for base avatars and animation streams; In collaboration with SA2 and SA3, developing a management interface for Base Avatar Repository (BAR);</a:t>
            </a:r>
          </a:p>
          <a:p>
            <a:pPr>
              <a:lnSpc>
                <a:spcPct val="93000"/>
              </a:lnSpc>
              <a:spcBef>
                <a:spcPct val="15000"/>
              </a:spcBef>
              <a:spcAft>
                <a:spcPct val="15000"/>
              </a:spcAft>
              <a:buSzPct val="100000"/>
              <a:tabLst>
                <a:tab pos="285750" algn="l"/>
              </a:tabLst>
              <a:defRPr/>
            </a:pPr>
            <a:r>
              <a:rPr lang="en-US" sz="1400" b="1" u="sng" dirty="0">
                <a:effectLst/>
                <a:ea typeface="Times New Roman" panose="02020603050405020304" pitchFamily="18" charset="0"/>
              </a:rPr>
              <a:t>Sender-based avatar features</a:t>
            </a:r>
            <a:r>
              <a:rPr lang="en-US" sz="1400" dirty="0">
                <a:effectLst/>
                <a:ea typeface="Times New Roman" panose="02020603050405020304" pitchFamily="18" charset="0"/>
              </a:rPr>
              <a:t>: Using existing TS 26.264 capabilities for avatar animation; Considering potential pose data exchange extensions for viewer-dependent rendering;</a:t>
            </a:r>
          </a:p>
          <a:p>
            <a:pPr>
              <a:lnSpc>
                <a:spcPct val="93000"/>
              </a:lnSpc>
              <a:spcBef>
                <a:spcPct val="15000"/>
              </a:spcBef>
              <a:spcAft>
                <a:spcPct val="15000"/>
              </a:spcAft>
              <a:buSzPct val="100000"/>
              <a:tabLst>
                <a:tab pos="285750" algn="l"/>
              </a:tabLst>
              <a:defRPr/>
            </a:pPr>
            <a:r>
              <a:rPr lang="en-US" sz="1400" b="1" u="sng" dirty="0">
                <a:effectLst/>
                <a:ea typeface="Times New Roman" panose="02020603050405020304" pitchFamily="18" charset="0"/>
              </a:rPr>
              <a:t>Network-based avatar features</a:t>
            </a:r>
            <a:r>
              <a:rPr lang="en-US" sz="1400" dirty="0">
                <a:effectLst/>
                <a:ea typeface="Times New Roman" panose="02020603050405020304" pitchFamily="18" charset="0"/>
              </a:rPr>
              <a:t>: Extending TS 26.264 for avatar communication specifications; Adding signaling and format negotiation for MF-based animation and rendering;</a:t>
            </a:r>
          </a:p>
          <a:p>
            <a:pPr>
              <a:lnSpc>
                <a:spcPct val="93000"/>
              </a:lnSpc>
              <a:spcBef>
                <a:spcPct val="15000"/>
              </a:spcBef>
              <a:spcAft>
                <a:spcPct val="15000"/>
              </a:spcAft>
              <a:buSzPct val="100000"/>
              <a:tabLst>
                <a:tab pos="285750" algn="l"/>
              </a:tabLst>
              <a:defRPr/>
            </a:pPr>
            <a:endParaRPr lang="en-US" sz="1400" dirty="0">
              <a:effectLst/>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US" altLang="zh-CN" sz="1400" dirty="0">
              <a:solidFill>
                <a:prstClr val="black"/>
              </a:solidFill>
              <a:cs typeface="Arial" pitchFamily="34" charset="0"/>
            </a:endParaRPr>
          </a:p>
          <a:p>
            <a:pPr>
              <a:lnSpc>
                <a:spcPct val="93000"/>
              </a:lnSpc>
              <a:spcBef>
                <a:spcPct val="15000"/>
              </a:spcBef>
              <a:spcAft>
                <a:spcPct val="15000"/>
              </a:spcAft>
              <a:buSzPct val="100000"/>
              <a:tabLst>
                <a:tab pos="285750" algn="l"/>
              </a:tabLst>
              <a:defRPr/>
            </a:pPr>
            <a:r>
              <a:rPr lang="en-US" sz="1400" dirty="0">
                <a:cs typeface="Arial" pitchFamily="34" charset="0"/>
              </a:rPr>
              <a:t>Agreed on call flows, discussed and agreed remaining issues on formats, signaling, BAR API. Addressed security aspects and respond to SA3</a:t>
            </a:r>
          </a:p>
          <a:p>
            <a:pPr>
              <a:lnSpc>
                <a:spcPct val="93000"/>
              </a:lnSpc>
              <a:spcBef>
                <a:spcPct val="15000"/>
              </a:spcBef>
              <a:spcAft>
                <a:spcPct val="15000"/>
              </a:spcAft>
              <a:buSzPct val="100000"/>
              <a:tabLst>
                <a:tab pos="285750" algn="l"/>
              </a:tabLst>
              <a:defRPr/>
            </a:pPr>
            <a:endParaRPr lang="en-US" sz="1400" dirty="0">
              <a:cs typeface="Arial" pitchFamily="34" charset="0"/>
            </a:endParaRPr>
          </a:p>
          <a:p>
            <a:pPr marL="0" indent="0">
              <a:lnSpc>
                <a:spcPct val="93000"/>
              </a:lnSpc>
              <a:spcBef>
                <a:spcPct val="15000"/>
              </a:spcBef>
              <a:spcAft>
                <a:spcPct val="15000"/>
              </a:spcAft>
              <a:buSzPct val="100000"/>
              <a:buNone/>
              <a:tabLst>
                <a:tab pos="285750" algn="l"/>
              </a:tabLst>
              <a:defRPr/>
            </a:pPr>
            <a:endParaRPr lang="fr-FR" sz="1400" dirty="0"/>
          </a:p>
          <a:p>
            <a:pPr marL="0" indent="0">
              <a:lnSpc>
                <a:spcPct val="93000"/>
              </a:lnSpc>
              <a:spcBef>
                <a:spcPct val="15000"/>
              </a:spcBef>
              <a:spcAft>
                <a:spcPct val="15000"/>
              </a:spcAft>
              <a:buSzPct val="100000"/>
              <a:buNone/>
              <a:tabLst>
                <a:tab pos="285750" algn="l"/>
              </a:tabLst>
              <a:defRPr/>
            </a:pPr>
            <a:endParaRPr lang="en-US" sz="1400" dirty="0">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lvl="0">
              <a:lnSpc>
                <a:spcPct val="93000"/>
              </a:lnSpc>
              <a:spcBef>
                <a:spcPct val="15000"/>
              </a:spcBef>
              <a:spcAft>
                <a:spcPct val="15000"/>
              </a:spcAft>
              <a:buSzPct val="100000"/>
              <a:tabLst>
                <a:tab pos="285750" algn="l"/>
              </a:tabLst>
              <a:defRPr/>
            </a:pPr>
            <a:r>
              <a:rPr lang="en-US" sz="1400" dirty="0">
                <a:ea typeface="Times New Roman" panose="02020603050405020304" pitchFamily="18" charset="0"/>
              </a:rPr>
              <a:t>Work complete</a:t>
            </a:r>
          </a:p>
          <a:p>
            <a:pPr lvl="0">
              <a:lnSpc>
                <a:spcPct val="93000"/>
              </a:lnSpc>
              <a:spcBef>
                <a:spcPct val="15000"/>
              </a:spcBef>
              <a:spcAft>
                <a:spcPct val="15000"/>
              </a:spcAft>
              <a:buSzPct val="100000"/>
              <a:tabLst>
                <a:tab pos="285750" algn="l"/>
              </a:tabLst>
              <a:defRPr/>
            </a:pPr>
            <a:endParaRPr lang="en-US" sz="1400" dirty="0">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400" dirty="0">
              <a:effectLst/>
              <a:ea typeface="SimSun" panose="02010600030101010101" pitchFamily="2" charset="-122"/>
            </a:endParaRPr>
          </a:p>
        </p:txBody>
      </p:sp>
      <p:graphicFrame>
        <p:nvGraphicFramePr>
          <p:cNvPr id="4" name="Table 5">
            <a:extLst>
              <a:ext uri="{FF2B5EF4-FFF2-40B4-BE49-F238E27FC236}">
                <a16:creationId xmlns:a16="http://schemas.microsoft.com/office/drawing/2014/main" id="{AABD949F-0C34-ED3E-B9A9-0F1BDB590969}"/>
              </a:ext>
            </a:extLst>
          </p:cNvPr>
          <p:cNvGraphicFramePr>
            <a:graphicFrameLocks noGrp="1"/>
          </p:cNvGraphicFramePr>
          <p:nvPr>
            <p:extLst>
              <p:ext uri="{D42A27DB-BD31-4B8C-83A1-F6EECF244321}">
                <p14:modId xmlns:p14="http://schemas.microsoft.com/office/powerpoint/2010/main" val="420965348"/>
              </p:ext>
            </p:extLst>
          </p:nvPr>
        </p:nvGraphicFramePr>
        <p:xfrm>
          <a:off x="1940943" y="5047767"/>
          <a:ext cx="9774809" cy="972826"/>
        </p:xfrm>
        <a:graphic>
          <a:graphicData uri="http://schemas.openxmlformats.org/drawingml/2006/table">
            <a:tbl>
              <a:tblPr/>
              <a:tblGrid>
                <a:gridCol w="698740">
                  <a:extLst>
                    <a:ext uri="{9D8B030D-6E8A-4147-A177-3AD203B41FA5}">
                      <a16:colId xmlns:a16="http://schemas.microsoft.com/office/drawing/2014/main" val="1716726221"/>
                    </a:ext>
                  </a:extLst>
                </a:gridCol>
                <a:gridCol w="2443864">
                  <a:extLst>
                    <a:ext uri="{9D8B030D-6E8A-4147-A177-3AD203B41FA5}">
                      <a16:colId xmlns:a16="http://schemas.microsoft.com/office/drawing/2014/main" val="2617071561"/>
                    </a:ext>
                  </a:extLst>
                </a:gridCol>
                <a:gridCol w="968970">
                  <a:extLst>
                    <a:ext uri="{9D8B030D-6E8A-4147-A177-3AD203B41FA5}">
                      <a16:colId xmlns:a16="http://schemas.microsoft.com/office/drawing/2014/main" val="1359689012"/>
                    </a:ext>
                  </a:extLst>
                </a:gridCol>
                <a:gridCol w="1090091">
                  <a:extLst>
                    <a:ext uri="{9D8B030D-6E8A-4147-A177-3AD203B41FA5}">
                      <a16:colId xmlns:a16="http://schemas.microsoft.com/office/drawing/2014/main" val="1425613435"/>
                    </a:ext>
                  </a:extLst>
                </a:gridCol>
                <a:gridCol w="1090091">
                  <a:extLst>
                    <a:ext uri="{9D8B030D-6E8A-4147-A177-3AD203B41FA5}">
                      <a16:colId xmlns:a16="http://schemas.microsoft.com/office/drawing/2014/main" val="3834804784"/>
                    </a:ext>
                  </a:extLst>
                </a:gridCol>
                <a:gridCol w="929687">
                  <a:extLst>
                    <a:ext uri="{9D8B030D-6E8A-4147-A177-3AD203B41FA5}">
                      <a16:colId xmlns:a16="http://schemas.microsoft.com/office/drawing/2014/main" val="3878458141"/>
                    </a:ext>
                  </a:extLst>
                </a:gridCol>
                <a:gridCol w="1689150">
                  <a:extLst>
                    <a:ext uri="{9D8B030D-6E8A-4147-A177-3AD203B41FA5}">
                      <a16:colId xmlns:a16="http://schemas.microsoft.com/office/drawing/2014/main" val="1835188596"/>
                    </a:ext>
                  </a:extLst>
                </a:gridCol>
                <a:gridCol w="864216">
                  <a:extLst>
                    <a:ext uri="{9D8B030D-6E8A-4147-A177-3AD203B41FA5}">
                      <a16:colId xmlns:a16="http://schemas.microsoft.com/office/drawing/2014/main" val="1582414319"/>
                    </a:ext>
                  </a:extLst>
                </a:gridCol>
              </a:tblGrid>
              <a:tr h="316493">
                <a:tc>
                  <a:txBody>
                    <a:bodyPr/>
                    <a:lstStyle/>
                    <a:p>
                      <a:pPr algn="ctr" fontAlgn="t"/>
                      <a:r>
                        <a:rPr lang="en-GB" sz="1000" b="1" i="0" u="none" strike="noStrike" noProof="0" dirty="0" err="1">
                          <a:solidFill>
                            <a:srgbClr val="FFFFFF"/>
                          </a:solidFill>
                          <a:effectLst/>
                          <a:latin typeface="Arial" panose="020B0604020202020204" pitchFamily="34" charset="0"/>
                        </a:rPr>
                        <a:t>TDoc</a:t>
                      </a:r>
                      <a:endParaRPr lang="en-GB" sz="1000" b="1" i="0" u="none" strike="noStrike" noProof="0"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extLst>
                  <a:ext uri="{0D108BD9-81ED-4DB2-BD59-A6C34878D82A}">
                    <a16:rowId xmlns:a16="http://schemas.microsoft.com/office/drawing/2014/main" val="3568159636"/>
                  </a:ext>
                </a:extLst>
              </a:tr>
              <a:tr h="199133">
                <a:tc>
                  <a:txBody>
                    <a:bodyPr/>
                    <a:lstStyle/>
                    <a:p>
                      <a:pPr algn="l" fontAlgn="t"/>
                      <a:r>
                        <a:rPr lang="en-GB" sz="1000" b="1" i="0" u="none" strike="noStrike" noProof="0" dirty="0">
                          <a:solidFill>
                            <a:srgbClr val="000000"/>
                          </a:solidFill>
                          <a:effectLst/>
                          <a:latin typeface="Arial" panose="020B0604020202020204" pitchFamily="34" charset="0"/>
                          <a:hlinkClick r:id="rId3"/>
                        </a:rPr>
                        <a:t>SP-250926</a:t>
                      </a:r>
                      <a:endParaRPr lang="en-GB" sz="1000" b="1" i="0" u="none" strike="noStrike" noProof="0"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GB" sz="1000" b="0" i="0" u="none" strike="noStrike" noProof="0" dirty="0">
                          <a:solidFill>
                            <a:srgbClr val="000000"/>
                          </a:solidFill>
                          <a:effectLst/>
                          <a:latin typeface="Arial" panose="020B0604020202020204" pitchFamily="34" charset="0"/>
                        </a:rPr>
                        <a:t>CR Pack on WI </a:t>
                      </a:r>
                      <a:r>
                        <a:rPr lang="en-GB" sz="1000" b="0" i="0" u="none" strike="noStrike" noProof="0" dirty="0" err="1">
                          <a:solidFill>
                            <a:srgbClr val="000000"/>
                          </a:solidFill>
                          <a:effectLst/>
                          <a:latin typeface="Arial" panose="020B0604020202020204" pitchFamily="34" charset="0"/>
                        </a:rPr>
                        <a:t>AvCall</a:t>
                      </a:r>
                      <a:r>
                        <a:rPr lang="en-GB" sz="1000" b="0" i="0" u="none" strike="noStrike" noProof="0" dirty="0">
                          <a:solidFill>
                            <a:srgbClr val="000000"/>
                          </a:solidFill>
                          <a:effectLst/>
                          <a:latin typeface="Arial" panose="020B0604020202020204" pitchFamily="34" charset="0"/>
                        </a:rPr>
                        <a:t>-MED</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GB" sz="1000" b="0" i="0" u="none" strike="noStrike" noProof="0" dirty="0">
                          <a:solidFill>
                            <a:srgbClr val="000000"/>
                          </a:solidFill>
                          <a:effectLst/>
                          <a:latin typeface="Arial" panose="020B0604020202020204" pitchFamily="34" charset="0"/>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GB" sz="1000" b="0" i="0" u="sng" strike="noStrike" noProof="0" dirty="0">
                          <a:solidFill>
                            <a:srgbClr val="0070C0"/>
                          </a:solidFill>
                          <a:effectLst/>
                          <a:latin typeface="Arial" panose="020B0604020202020204" pitchFamily="34" charset="0"/>
                        </a:rPr>
                        <a:t>CR pack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GB" sz="1000" b="0" i="0" u="none" strike="noStrike" noProof="0" dirty="0">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GB" sz="1000" b="0" i="0" u="none" strike="noStrike" noProof="0" dirty="0">
                          <a:solidFill>
                            <a:srgbClr val="000000"/>
                          </a:solidFill>
                          <a:effectLst/>
                          <a:latin typeface="Arial" panose="020B0604020202020204" pitchFamily="34" charset="0"/>
                        </a:rPr>
                        <a:t>19.4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GB" sz="1000" b="0" i="0" u="none" strike="noStrike" noProof="0" dirty="0">
                          <a:solidFill>
                            <a:srgbClr val="000000"/>
                          </a:solidFill>
                          <a:effectLst/>
                          <a:latin typeface="Arial" panose="020B0604020202020204" pitchFamily="34" charset="0"/>
                        </a:rPr>
                        <a:t>SA WG4 Rel-19 CRs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p>
                      <a:pPr algn="l" fontAlgn="t"/>
                      <a:r>
                        <a:rPr lang="en-GB" sz="1000" b="1" i="0" u="sng" strike="noStrike" noProof="0" dirty="0">
                          <a:solidFill>
                            <a:srgbClr val="0000FF"/>
                          </a:solidFill>
                          <a:effectLst/>
                          <a:latin typeface="Arial" panose="020B0604020202020204" pitchFamily="34" charset="0"/>
                          <a:hlinkClick r:id="rId4"/>
                        </a:rPr>
                        <a:t>Rel-19</a:t>
                      </a:r>
                      <a:endParaRPr lang="en-GB" sz="1000" b="1" i="0" u="sng" strike="noStrike" noProof="0"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59837622"/>
                  </a:ext>
                </a:extLst>
              </a:tr>
              <a:tr h="175795">
                <a:tc>
                  <a:txBody>
                    <a:bodyPr/>
                    <a:lstStyle/>
                    <a:p>
                      <a:pPr algn="l" fontAlgn="t">
                        <a:buNone/>
                      </a:pPr>
                      <a:r>
                        <a:rPr lang="en-GB" sz="1000" b="1" i="0" u="sng" strike="noStrike" noProof="0" dirty="0">
                          <a:solidFill>
                            <a:srgbClr val="0000FF"/>
                          </a:solidFill>
                          <a:effectLst/>
                          <a:latin typeface="Arial" panose="020B0604020202020204" pitchFamily="34" charset="0"/>
                          <a:hlinkClick r:id="rId5"/>
                        </a:rPr>
                        <a:t>SP-251146</a:t>
                      </a:r>
                      <a:endParaRPr lang="en-GB" sz="1000" b="1" i="0" u="sng" strike="noStrike" noProof="0"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buNone/>
                      </a:pPr>
                      <a:r>
                        <a:rPr lang="en-GB" sz="1000" b="0" i="0" u="none" strike="noStrike" noProof="0" dirty="0">
                          <a:solidFill>
                            <a:srgbClr val="000000"/>
                          </a:solidFill>
                          <a:effectLst/>
                          <a:latin typeface="Arial" panose="020B0604020202020204" pitchFamily="34" charset="0"/>
                        </a:rPr>
                        <a:t>Summary for </a:t>
                      </a:r>
                      <a:r>
                        <a:rPr lang="en-GB" sz="1000" b="0" i="0" u="none" strike="noStrike" noProof="0" dirty="0" err="1">
                          <a:solidFill>
                            <a:srgbClr val="000000"/>
                          </a:solidFill>
                          <a:effectLst/>
                          <a:latin typeface="Arial" panose="020B0604020202020204" pitchFamily="34" charset="0"/>
                        </a:rPr>
                        <a:t>AvCall</a:t>
                      </a:r>
                      <a:r>
                        <a:rPr lang="en-GB" sz="1000" b="0" i="0" u="none" strike="noStrike" noProof="0" dirty="0">
                          <a:solidFill>
                            <a:srgbClr val="000000"/>
                          </a:solidFill>
                          <a:effectLst/>
                          <a:latin typeface="Arial" panose="020B0604020202020204" pitchFamily="34" charset="0"/>
                        </a:rPr>
                        <a:t>-MED work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buNone/>
                      </a:pPr>
                      <a:r>
                        <a:rPr lang="en-GB" sz="1000" b="0" i="0" u="none" strike="noStrike" noProof="0" dirty="0">
                          <a:solidFill>
                            <a:srgbClr val="000000"/>
                          </a:solidFill>
                          <a:effectLst/>
                          <a:latin typeface="Arial" panose="020B0604020202020204" pitchFamily="34" charset="0"/>
                          <a:cs typeface="Arial" panose="020B0604020202020204" pitchFamily="34" charset="0"/>
                        </a:rPr>
                        <a:t>Qualcomm (</a:t>
                      </a:r>
                      <a:r>
                        <a:rPr lang="en-GB" sz="1000" b="0" i="0" u="none" strike="noStrike" noProof="0" dirty="0" err="1">
                          <a:solidFill>
                            <a:srgbClr val="000000"/>
                          </a:solidFill>
                          <a:effectLst/>
                          <a:latin typeface="Arial" panose="020B0604020202020204" pitchFamily="34" charset="0"/>
                          <a:cs typeface="Arial" panose="020B0604020202020204" pitchFamily="34" charset="0"/>
                        </a:rPr>
                        <a:t>AvCall</a:t>
                      </a:r>
                      <a:r>
                        <a:rPr lang="en-GB" sz="1000" b="0" i="0" u="none" strike="noStrike" noProof="0" dirty="0">
                          <a:solidFill>
                            <a:srgbClr val="000000"/>
                          </a:solidFill>
                          <a:effectLst/>
                          <a:latin typeface="Arial" panose="020B0604020202020204" pitchFamily="34" charset="0"/>
                          <a:cs typeface="Arial" panose="020B0604020202020204" pitchFamily="34" charset="0"/>
                        </a:rPr>
                        <a:t>-MED Rapporteur)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buNone/>
                      </a:pPr>
                      <a:r>
                        <a:rPr lang="en-GB" sz="1000" b="0" i="0" u="none" strike="noStrike" noProof="0" dirty="0">
                          <a:solidFill>
                            <a:srgbClr val="000000"/>
                          </a:solidFill>
                          <a:effectLst/>
                          <a:latin typeface="Arial" panose="020B0604020202020204" pitchFamily="34" charset="0"/>
                          <a:cs typeface="Arial" panose="020B0604020202020204" pitchFamily="34" charset="0"/>
                        </a:rPr>
                        <a:t>WI Summary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buNone/>
                      </a:pPr>
                      <a:r>
                        <a:rPr lang="en-GB" sz="1000" b="0" i="0" u="none" strike="noStrike" noProof="0" dirty="0">
                          <a:solidFill>
                            <a:srgbClr val="000000"/>
                          </a:solidFill>
                          <a:effectLst/>
                          <a:latin typeface="Arial" panose="020B0604020202020204" pitchFamily="34" charset="0"/>
                          <a:cs typeface="Arial" panose="020B0604020202020204" pitchFamily="34" charset="0"/>
                        </a:rPr>
                        <a:t>Presentation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GB" sz="1000" b="0" i="0" u="none" strike="noStrike" noProof="0" dirty="0">
                          <a:solidFill>
                            <a:srgbClr val="000000"/>
                          </a:solidFill>
                          <a:effectLst/>
                          <a:latin typeface="Arial" panose="020B0604020202020204" pitchFamily="34" charset="0"/>
                        </a:rPr>
                        <a:t>21.5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GB" sz="1000" b="0" i="0" u="none" strike="noStrike" noProof="0" dirty="0">
                          <a:solidFill>
                            <a:srgbClr val="000000"/>
                          </a:solidFill>
                          <a:effectLst/>
                          <a:latin typeface="Arial" panose="020B0604020202020204" pitchFamily="34" charset="0"/>
                        </a:rPr>
                        <a:t>SA WG4 Rel-19 CRs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p>
                      <a:pPr algn="l" fontAlgn="t"/>
                      <a:r>
                        <a:rPr lang="en-GB" sz="1000" b="1" i="0" u="sng" strike="noStrike" noProof="0" dirty="0">
                          <a:solidFill>
                            <a:srgbClr val="0000FF"/>
                          </a:solidFill>
                          <a:effectLst/>
                          <a:latin typeface="Arial" panose="020B0604020202020204" pitchFamily="34" charset="0"/>
                          <a:hlinkClick r:id="rId4"/>
                        </a:rPr>
                        <a:t>Rel-19</a:t>
                      </a:r>
                      <a:endParaRPr lang="en-GB" sz="1000" b="1" i="0" u="sng" strike="noStrike" noProof="0"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3388688"/>
                  </a:ext>
                </a:extLst>
              </a:tr>
            </a:tbl>
          </a:graphicData>
        </a:graphic>
      </p:graphicFrame>
    </p:spTree>
    <p:extLst>
      <p:ext uri="{BB962C8B-B14F-4D97-AF65-F5344CB8AC3E}">
        <p14:creationId xmlns:p14="http://schemas.microsoft.com/office/powerpoint/2010/main" val="238697673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2A535-9708-A0A1-461D-8C4A47638C25}"/>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8AA597F3-A8EB-3058-E8C2-76B7D0C060C3}"/>
              </a:ext>
            </a:extLst>
          </p:cNvPr>
          <p:cNvSpPr>
            <a:spLocks noGrp="1"/>
          </p:cNvSpPr>
          <p:nvPr>
            <p:ph type="title"/>
          </p:nvPr>
        </p:nvSpPr>
        <p:spPr>
          <a:xfrm>
            <a:off x="568171" y="196850"/>
            <a:ext cx="9250532" cy="1143000"/>
          </a:xfrm>
        </p:spPr>
        <p:txBody>
          <a:bodyPr/>
          <a:lstStyle/>
          <a:p>
            <a:r>
              <a:rPr lang="en-US" sz="3200" b="0" dirty="0">
                <a:latin typeface="+mn-lt"/>
              </a:rPr>
              <a:t>Stage 3 for Advanced Media Delivery</a:t>
            </a:r>
            <a:br>
              <a:rPr lang="en-US" sz="3200" b="0" dirty="0">
                <a:latin typeface="+mn-lt"/>
              </a:rPr>
            </a:br>
            <a:r>
              <a:rPr lang="en-US" sz="3200" b="0" dirty="0">
                <a:latin typeface="+mn-lt"/>
              </a:rPr>
              <a:t> </a:t>
            </a:r>
            <a:r>
              <a:rPr lang="en-US" altLang="en-US" dirty="0"/>
              <a:t>(</a:t>
            </a:r>
            <a:r>
              <a:rPr lang="en-US" sz="3200" b="0" dirty="0">
                <a:latin typeface="+mn-lt"/>
              </a:rPr>
              <a:t>AMD_PRO-MED</a:t>
            </a:r>
            <a:r>
              <a:rPr lang="en-US" altLang="en-US" dirty="0"/>
              <a:t>)</a:t>
            </a:r>
            <a:endParaRPr lang="en-US" altLang="en-US" dirty="0">
              <a:solidFill>
                <a:srgbClr val="33CC33"/>
              </a:solidFill>
            </a:endParaRPr>
          </a:p>
        </p:txBody>
      </p:sp>
      <p:graphicFrame>
        <p:nvGraphicFramePr>
          <p:cNvPr id="2" name="Table 1">
            <a:extLst>
              <a:ext uri="{FF2B5EF4-FFF2-40B4-BE49-F238E27FC236}">
                <a16:creationId xmlns:a16="http://schemas.microsoft.com/office/drawing/2014/main" id="{EA5E1029-3EB8-3017-D10E-CE535BFDEE5D}"/>
              </a:ext>
            </a:extLst>
          </p:cNvPr>
          <p:cNvGraphicFramePr>
            <a:graphicFrameLocks noGrp="1"/>
          </p:cNvGraphicFramePr>
          <p:nvPr>
            <p:extLst>
              <p:ext uri="{D42A27DB-BD31-4B8C-83A1-F6EECF244321}">
                <p14:modId xmlns:p14="http://schemas.microsoft.com/office/powerpoint/2010/main" val="839714710"/>
              </p:ext>
            </p:extLst>
          </p:nvPr>
        </p:nvGraphicFramePr>
        <p:xfrm>
          <a:off x="647700" y="1454150"/>
          <a:ext cx="11172125" cy="803148"/>
        </p:xfrm>
        <a:graphic>
          <a:graphicData uri="http://schemas.openxmlformats.org/drawingml/2006/table">
            <a:tbl>
              <a:tblPr firstRow="1" firstCol="1" bandRow="1">
                <a:tableStyleId>{F5AB1C69-6EDB-4FF4-983F-18BD219EF322}</a:tableStyleId>
              </a:tblPr>
              <a:tblGrid>
                <a:gridCol w="666791">
                  <a:extLst>
                    <a:ext uri="{9D8B030D-6E8A-4147-A177-3AD203B41FA5}">
                      <a16:colId xmlns:a16="http://schemas.microsoft.com/office/drawing/2014/main" val="3341114364"/>
                    </a:ext>
                  </a:extLst>
                </a:gridCol>
                <a:gridCol w="4258861">
                  <a:extLst>
                    <a:ext uri="{9D8B030D-6E8A-4147-A177-3AD203B41FA5}">
                      <a16:colId xmlns:a16="http://schemas.microsoft.com/office/drawing/2014/main" val="598130756"/>
                    </a:ext>
                  </a:extLst>
                </a:gridCol>
                <a:gridCol w="1213573">
                  <a:extLst>
                    <a:ext uri="{9D8B030D-6E8A-4147-A177-3AD203B41FA5}">
                      <a16:colId xmlns:a16="http://schemas.microsoft.com/office/drawing/2014/main" val="545303104"/>
                    </a:ext>
                  </a:extLst>
                </a:gridCol>
                <a:gridCol w="894102">
                  <a:extLst>
                    <a:ext uri="{9D8B030D-6E8A-4147-A177-3AD203B41FA5}">
                      <a16:colId xmlns:a16="http://schemas.microsoft.com/office/drawing/2014/main" val="1647222598"/>
                    </a:ext>
                  </a:extLst>
                </a:gridCol>
                <a:gridCol w="611213">
                  <a:extLst>
                    <a:ext uri="{9D8B030D-6E8A-4147-A177-3AD203B41FA5}">
                      <a16:colId xmlns:a16="http://schemas.microsoft.com/office/drawing/2014/main" val="2410094054"/>
                    </a:ext>
                  </a:extLst>
                </a:gridCol>
                <a:gridCol w="712391">
                  <a:extLst>
                    <a:ext uri="{9D8B030D-6E8A-4147-A177-3AD203B41FA5}">
                      <a16:colId xmlns:a16="http://schemas.microsoft.com/office/drawing/2014/main" val="2623286339"/>
                    </a:ext>
                  </a:extLst>
                </a:gridCol>
                <a:gridCol w="712391">
                  <a:extLst>
                    <a:ext uri="{9D8B030D-6E8A-4147-A177-3AD203B41FA5}">
                      <a16:colId xmlns:a16="http://schemas.microsoft.com/office/drawing/2014/main" val="870915920"/>
                    </a:ext>
                  </a:extLst>
                </a:gridCol>
                <a:gridCol w="2102803">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1070057</a:t>
                      </a:r>
                    </a:p>
                  </a:txBody>
                  <a:tcPr marL="9525" marR="9525" marT="9525" marB="0" anchor="b"/>
                </a:tc>
                <a:tc>
                  <a:txBody>
                    <a:bodyPr/>
                    <a:lstStyle/>
                    <a:p>
                      <a:pPr algn="l" fontAlgn="b"/>
                      <a:r>
                        <a:rPr lang="en-US" sz="1100" b="0" dirty="0">
                          <a:latin typeface="+mn-lt"/>
                        </a:rPr>
                        <a:t>Stage 3 for Advanced Media Delivery</a:t>
                      </a:r>
                    </a:p>
                  </a:txBody>
                  <a:tcPr marL="9525" marR="9525" marT="9525" marB="0" anchor="b"/>
                </a:tc>
                <a:tc>
                  <a:txBody>
                    <a:bodyPr/>
                    <a:lstStyle/>
                    <a:p>
                      <a:pPr algn="l" fontAlgn="b"/>
                      <a:r>
                        <a:rPr lang="en-US" sz="1100" b="0" dirty="0">
                          <a:latin typeface="+mn-lt"/>
                        </a:rPr>
                        <a:t>AMD_PRO-MED</a:t>
                      </a: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40%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2"/>
                        </a:rPr>
                        <a:t>SP-250265</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85%</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33CC33"/>
                          </a:solidFill>
                        </a:rPr>
                        <a:t>Stage 3 complete</a:t>
                      </a:r>
                    </a:p>
                    <a:p>
                      <a:pPr algn="r">
                        <a:lnSpc>
                          <a:spcPct val="107000"/>
                        </a:lnSpc>
                        <a:spcAft>
                          <a:spcPts val="800"/>
                        </a:spcAft>
                      </a:pPr>
                      <a:r>
                        <a:rPr lang="en-GB" sz="1100" dirty="0">
                          <a:solidFill>
                            <a:srgbClr val="FF0000"/>
                          </a:solidFill>
                        </a:rPr>
                        <a:t>Work on </a:t>
                      </a:r>
                      <a:r>
                        <a:rPr lang="en-GB" sz="1100" dirty="0" err="1">
                          <a:solidFill>
                            <a:srgbClr val="FF0000"/>
                          </a:solidFill>
                        </a:rPr>
                        <a:t>OpenAPI</a:t>
                      </a:r>
                      <a:r>
                        <a:rPr lang="en-GB" sz="1100" dirty="0">
                          <a:solidFill>
                            <a:srgbClr val="FF0000"/>
                          </a:solidFill>
                        </a:rPr>
                        <a:t> remaining</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5453A2B3-4C53-C64B-A8E8-67C37B633B7A}"/>
              </a:ext>
            </a:extLst>
          </p:cNvPr>
          <p:cNvSpPr>
            <a:spLocks noGrp="1"/>
          </p:cNvSpPr>
          <p:nvPr>
            <p:ph idx="1"/>
          </p:nvPr>
        </p:nvSpPr>
        <p:spPr>
          <a:xfrm>
            <a:off x="404262" y="2254929"/>
            <a:ext cx="11415562" cy="4029986"/>
          </a:xfrm>
        </p:spPr>
        <p:txBody>
          <a:bodyPr/>
          <a:lstStyle/>
          <a:p>
            <a:pPr marL="287338" lvl="0" indent="-287338">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dirty="0">
                <a:ea typeface="Times New Roman" panose="02020603050405020304" pitchFamily="18" charset="0"/>
              </a:rPr>
              <a:t>Main objective: Address recommendations from FS_AMD and FS_MS_NS_Ph2 studies in TS 26.510, TS 26.512, and TS 26.517</a:t>
            </a:r>
          </a:p>
          <a:p>
            <a:pPr>
              <a:lnSpc>
                <a:spcPct val="93000"/>
              </a:lnSpc>
              <a:spcBef>
                <a:spcPct val="15000"/>
              </a:spcBef>
              <a:spcAft>
                <a:spcPct val="15000"/>
              </a:spcAft>
              <a:buSzPct val="100000"/>
              <a:tabLst>
                <a:tab pos="285750" algn="l"/>
              </a:tabLst>
              <a:defRPr/>
            </a:pPr>
            <a:r>
              <a:rPr lang="en-US" sz="1400" b="1" u="sng" dirty="0">
                <a:ea typeface="Times New Roman" panose="02020603050405020304" pitchFamily="18" charset="0"/>
              </a:rPr>
              <a:t>MBS Protocol Extensions</a:t>
            </a:r>
            <a:r>
              <a:rPr lang="en-US" sz="1400" dirty="0">
                <a:ea typeface="Times New Roman" panose="02020603050405020304" pitchFamily="18" charset="0"/>
              </a:rPr>
              <a:t>: In-session unicast repair for MBS Object Distribution; Time synchronization…</a:t>
            </a:r>
          </a:p>
          <a:p>
            <a:pPr>
              <a:lnSpc>
                <a:spcPct val="93000"/>
              </a:lnSpc>
              <a:spcBef>
                <a:spcPct val="15000"/>
              </a:spcBef>
              <a:spcAft>
                <a:spcPct val="15000"/>
              </a:spcAft>
              <a:buSzPct val="100000"/>
              <a:tabLst>
                <a:tab pos="285750" algn="l"/>
              </a:tabLst>
              <a:defRPr/>
            </a:pPr>
            <a:r>
              <a:rPr lang="en-US" sz="1400" b="1" u="sng" dirty="0">
                <a:ea typeface="Times New Roman" panose="02020603050405020304" pitchFamily="18" charset="0"/>
              </a:rPr>
              <a:t>5G Media Streaming Protocol Updates</a:t>
            </a:r>
            <a:r>
              <a:rPr lang="en-US" sz="1400" dirty="0">
                <a:ea typeface="Times New Roman" panose="02020603050405020304" pitchFamily="18" charset="0"/>
              </a:rPr>
              <a:t>: Common Media Client Data (CMCD); multi-access media delivery; media delivery from multiple service locations</a:t>
            </a:r>
          </a:p>
          <a:p>
            <a:pPr>
              <a:lnSpc>
                <a:spcPct val="93000"/>
              </a:lnSpc>
              <a:spcBef>
                <a:spcPct val="15000"/>
              </a:spcBef>
              <a:spcAft>
                <a:spcPct val="15000"/>
              </a:spcAft>
              <a:buSzPct val="100000"/>
              <a:tabLst>
                <a:tab pos="285750" algn="l"/>
              </a:tabLst>
              <a:defRPr/>
            </a:pPr>
            <a:r>
              <a:rPr lang="en-US" sz="1400" b="1" u="sng" dirty="0">
                <a:ea typeface="Times New Roman" panose="02020603050405020304" pitchFamily="18" charset="0"/>
              </a:rPr>
              <a:t>Content Protection &amp; Distribution</a:t>
            </a:r>
            <a:r>
              <a:rPr lang="en-US" sz="1400" dirty="0">
                <a:ea typeface="Times New Roman" panose="02020603050405020304" pitchFamily="18" charset="0"/>
              </a:rPr>
              <a:t>: Support for network and client-side interoperability for DRM and Content Protection (reference CPIX &amp; DASH-IF) </a:t>
            </a:r>
            <a:r>
              <a:rPr lang="en-US" sz="1400" b="1" u="sng" dirty="0">
                <a:ea typeface="Times New Roman" panose="02020603050405020304" pitchFamily="18" charset="0"/>
              </a:rPr>
              <a:t>QoS Improvements</a:t>
            </a:r>
            <a:r>
              <a:rPr lang="en-US" sz="1400" dirty="0">
                <a:ea typeface="Times New Roman" panose="02020603050405020304" pitchFamily="18" charset="0"/>
              </a:rPr>
              <a:t>: Integrate ECN marking for L4S; Add QoS monitoring features; Network Slicing Support…</a:t>
            </a:r>
          </a:p>
          <a:p>
            <a:pPr>
              <a:lnSpc>
                <a:spcPct val="93000"/>
              </a:lnSpc>
              <a:spcBef>
                <a:spcPct val="15000"/>
              </a:spcBef>
              <a:spcAft>
                <a:spcPct val="15000"/>
              </a:spcAft>
              <a:buSzPct val="100000"/>
              <a:tabLst>
                <a:tab pos="285750" algn="l"/>
              </a:tabLst>
              <a:defRPr/>
            </a:pPr>
            <a:r>
              <a:rPr lang="en-US" sz="1400" b="1" u="sng" dirty="0">
                <a:ea typeface="Times New Roman" panose="02020603050405020304" pitchFamily="18" charset="0"/>
              </a:rPr>
              <a:t>Define APIs and </a:t>
            </a:r>
            <a:r>
              <a:rPr lang="en-US" sz="1400" b="1" u="sng" dirty="0" err="1">
                <a:ea typeface="Times New Roman" panose="02020603050405020304" pitchFamily="18" charset="0"/>
              </a:rPr>
              <a:t>OpenAPI</a:t>
            </a:r>
            <a:r>
              <a:rPr lang="en-US" sz="1400" b="1" u="sng" dirty="0">
                <a:ea typeface="Times New Roman" panose="02020603050405020304" pitchFamily="18" charset="0"/>
              </a:rPr>
              <a:t> YAML specifications: </a:t>
            </a:r>
            <a:r>
              <a:rPr lang="en-US" sz="1400" dirty="0">
                <a:ea typeface="Times New Roman" panose="02020603050405020304" pitchFamily="18" charset="0"/>
              </a:rPr>
              <a:t>Collaborate with organizations like SVTA, CTA WAVE, ISO/IEC; API and Protocol Development:</a:t>
            </a:r>
          </a:p>
          <a:p>
            <a:pPr marL="0" indent="0">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r>
              <a:rPr lang="en-US" sz="1400" dirty="0">
                <a:ea typeface="Times New Roman" panose="02020603050405020304" pitchFamily="18" charset="0"/>
              </a:rPr>
              <a:t>Agreed CRs for all 9 key issues (Time Sync, QoS, CMCD, etc.) and integrate those into aggregate CRs to TS 26.510/2/7,</a:t>
            </a:r>
          </a:p>
          <a:p>
            <a:pPr marL="0" indent="0">
              <a:lnSpc>
                <a:spcPct val="93000"/>
              </a:lnSpc>
              <a:spcBef>
                <a:spcPct val="15000"/>
              </a:spcBef>
              <a:spcAft>
                <a:spcPct val="15000"/>
              </a:spcAft>
              <a:buSzPct val="100000"/>
              <a:buNone/>
              <a:tabLst>
                <a:tab pos="285750" algn="l"/>
              </a:tabLst>
              <a:defRPr/>
            </a:pPr>
            <a:endParaRPr lang="en-US" sz="1400" b="1" u="sng"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lvl="0">
              <a:lnSpc>
                <a:spcPct val="93000"/>
              </a:lnSpc>
              <a:spcBef>
                <a:spcPct val="15000"/>
              </a:spcBef>
              <a:spcAft>
                <a:spcPct val="15000"/>
              </a:spcAft>
              <a:buSzPct val="100000"/>
              <a:tabLst>
                <a:tab pos="285750" algn="l"/>
              </a:tabLst>
              <a:defRPr/>
            </a:pPr>
            <a:r>
              <a:rPr lang="en-US" sz="1400" dirty="0">
                <a:ea typeface="Times New Roman" panose="02020603050405020304" pitchFamily="18" charset="0"/>
              </a:rPr>
              <a:t>Develop </a:t>
            </a:r>
            <a:r>
              <a:rPr lang="en-US" sz="1400" dirty="0" err="1">
                <a:ea typeface="Times New Roman" panose="02020603050405020304" pitchFamily="18" charset="0"/>
              </a:rPr>
              <a:t>OpenAPIs</a:t>
            </a:r>
            <a:endParaRPr lang="en-US" sz="1400" dirty="0">
              <a:effectLst/>
              <a:ea typeface="Times New Roman" panose="02020603050405020304" pitchFamily="18" charset="0"/>
            </a:endParaRPr>
          </a:p>
        </p:txBody>
      </p:sp>
      <p:graphicFrame>
        <p:nvGraphicFramePr>
          <p:cNvPr id="4" name="Table 5">
            <a:extLst>
              <a:ext uri="{FF2B5EF4-FFF2-40B4-BE49-F238E27FC236}">
                <a16:creationId xmlns:a16="http://schemas.microsoft.com/office/drawing/2014/main" id="{06ACD72E-B9EB-2A7C-4862-3ECDC1135C33}"/>
              </a:ext>
            </a:extLst>
          </p:cNvPr>
          <p:cNvGraphicFramePr>
            <a:graphicFrameLocks noGrp="1"/>
          </p:cNvGraphicFramePr>
          <p:nvPr>
            <p:extLst>
              <p:ext uri="{D42A27DB-BD31-4B8C-83A1-F6EECF244321}">
                <p14:modId xmlns:p14="http://schemas.microsoft.com/office/powerpoint/2010/main" val="2027396690"/>
              </p:ext>
            </p:extLst>
          </p:nvPr>
        </p:nvGraphicFramePr>
        <p:xfrm>
          <a:off x="2329131" y="5223468"/>
          <a:ext cx="9714980" cy="820426"/>
        </p:xfrm>
        <a:graphic>
          <a:graphicData uri="http://schemas.openxmlformats.org/drawingml/2006/table">
            <a:tbl>
              <a:tblPr/>
              <a:tblGrid>
                <a:gridCol w="707366">
                  <a:extLst>
                    <a:ext uri="{9D8B030D-6E8A-4147-A177-3AD203B41FA5}">
                      <a16:colId xmlns:a16="http://schemas.microsoft.com/office/drawing/2014/main" val="1716726221"/>
                    </a:ext>
                  </a:extLst>
                </a:gridCol>
                <a:gridCol w="2416003">
                  <a:extLst>
                    <a:ext uri="{9D8B030D-6E8A-4147-A177-3AD203B41FA5}">
                      <a16:colId xmlns:a16="http://schemas.microsoft.com/office/drawing/2014/main" val="2617071561"/>
                    </a:ext>
                  </a:extLst>
                </a:gridCol>
                <a:gridCol w="963039">
                  <a:extLst>
                    <a:ext uri="{9D8B030D-6E8A-4147-A177-3AD203B41FA5}">
                      <a16:colId xmlns:a16="http://schemas.microsoft.com/office/drawing/2014/main" val="1359689012"/>
                    </a:ext>
                  </a:extLst>
                </a:gridCol>
                <a:gridCol w="1083419">
                  <a:extLst>
                    <a:ext uri="{9D8B030D-6E8A-4147-A177-3AD203B41FA5}">
                      <a16:colId xmlns:a16="http://schemas.microsoft.com/office/drawing/2014/main" val="1425613435"/>
                    </a:ext>
                  </a:extLst>
                </a:gridCol>
                <a:gridCol w="1083419">
                  <a:extLst>
                    <a:ext uri="{9D8B030D-6E8A-4147-A177-3AD203B41FA5}">
                      <a16:colId xmlns:a16="http://schemas.microsoft.com/office/drawing/2014/main" val="3834804784"/>
                    </a:ext>
                  </a:extLst>
                </a:gridCol>
                <a:gridCol w="923996">
                  <a:extLst>
                    <a:ext uri="{9D8B030D-6E8A-4147-A177-3AD203B41FA5}">
                      <a16:colId xmlns:a16="http://schemas.microsoft.com/office/drawing/2014/main" val="3878458141"/>
                    </a:ext>
                  </a:extLst>
                </a:gridCol>
                <a:gridCol w="1678811">
                  <a:extLst>
                    <a:ext uri="{9D8B030D-6E8A-4147-A177-3AD203B41FA5}">
                      <a16:colId xmlns:a16="http://schemas.microsoft.com/office/drawing/2014/main" val="1835188596"/>
                    </a:ext>
                  </a:extLst>
                </a:gridCol>
                <a:gridCol w="858927">
                  <a:extLst>
                    <a:ext uri="{9D8B030D-6E8A-4147-A177-3AD203B41FA5}">
                      <a16:colId xmlns:a16="http://schemas.microsoft.com/office/drawing/2014/main" val="1582414319"/>
                    </a:ext>
                  </a:extLst>
                </a:gridCol>
              </a:tblGrid>
              <a:tr h="316493">
                <a:tc>
                  <a:txBody>
                    <a:bodyPr/>
                    <a:lstStyle/>
                    <a:p>
                      <a:pPr algn="ctr" fontAlgn="t"/>
                      <a:r>
                        <a:rPr lang="en-US" sz="1000" b="1" i="0" u="none" strike="noStrike">
                          <a:solidFill>
                            <a:srgbClr val="FFFFFF"/>
                          </a:solidFill>
                          <a:effectLst/>
                          <a:latin typeface="Arial" panose="020B0604020202020204" pitchFamily="34" charset="0"/>
                        </a:rPr>
                        <a:t>TDoc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1000" b="1" i="0" u="none" strike="noStrike" dirty="0">
                          <a:solidFill>
                            <a:srgbClr val="FFFFFF"/>
                          </a:solidFill>
                          <a:effectLst/>
                          <a:latin typeface="Arial" panose="020B0604020202020204" pitchFamily="34" charset="0"/>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1000" b="1" i="0" u="none" strike="noStrike" dirty="0">
                          <a:solidFill>
                            <a:srgbClr val="FFFFFF"/>
                          </a:solidFill>
                          <a:effectLst/>
                          <a:latin typeface="Arial" panose="020B0604020202020204" pitchFamily="34" charset="0"/>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1000" b="1" i="0" u="none" strike="noStrike" dirty="0">
                          <a:solidFill>
                            <a:srgbClr val="FFFFFF"/>
                          </a:solidFill>
                          <a:effectLst/>
                          <a:latin typeface="Arial" panose="020B0604020202020204" pitchFamily="34" charset="0"/>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1000" b="1" i="0" u="none" strike="noStrike">
                          <a:solidFill>
                            <a:srgbClr val="FFFFFF"/>
                          </a:solidFill>
                          <a:effectLst/>
                          <a:latin typeface="Arial" panose="020B0604020202020204" pitchFamily="34" charset="0"/>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1000" b="1" i="0" u="none" strike="noStrike">
                          <a:solidFill>
                            <a:srgbClr val="FFFFFF"/>
                          </a:solidFill>
                          <a:effectLst/>
                          <a:latin typeface="Arial" panose="020B0604020202020204" pitchFamily="34" charset="0"/>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1000" b="1" i="0" u="none" strike="noStrike">
                          <a:solidFill>
                            <a:srgbClr val="FFFFFF"/>
                          </a:solidFill>
                          <a:effectLst/>
                          <a:latin typeface="Arial" panose="020B0604020202020204" pitchFamily="34" charset="0"/>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1000" b="1" i="0" u="none" strike="noStrike">
                          <a:solidFill>
                            <a:srgbClr val="FFFFFF"/>
                          </a:solidFill>
                          <a:effectLst/>
                          <a:latin typeface="Arial" panose="020B0604020202020204" pitchFamily="34" charset="0"/>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extLst>
                  <a:ext uri="{0D108BD9-81ED-4DB2-BD59-A6C34878D82A}">
                    <a16:rowId xmlns:a16="http://schemas.microsoft.com/office/drawing/2014/main" val="3568159636"/>
                  </a:ext>
                </a:extLst>
              </a:tr>
              <a:tr h="199133">
                <a:tc>
                  <a:txBody>
                    <a:bodyPr/>
                    <a:lstStyle/>
                    <a:p>
                      <a:pPr algn="l" fontAlgn="t">
                        <a:buNone/>
                      </a:pPr>
                      <a:r>
                        <a:rPr lang="fr-FR" sz="1000" b="1" i="0" u="none" strike="noStrike" dirty="0">
                          <a:solidFill>
                            <a:srgbClr val="000000"/>
                          </a:solidFill>
                          <a:effectLst/>
                          <a:latin typeface="Arial" panose="020B0604020202020204" pitchFamily="34" charset="0"/>
                          <a:hlinkClick r:id="rId3"/>
                        </a:rPr>
                        <a:t>SP-250931</a:t>
                      </a:r>
                      <a:endParaRPr lang="fr-FR" sz="1000" b="1"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000" b="0" i="0" u="none" strike="noStrike" dirty="0">
                          <a:solidFill>
                            <a:srgbClr val="000000"/>
                          </a:solidFill>
                          <a:effectLst/>
                          <a:latin typeface="Arial" panose="020B0604020202020204" pitchFamily="34" charset="0"/>
                        </a:rPr>
                        <a:t>CR Pack on WI AMD_PRO-MED</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000" b="0" i="0" u="none" strike="noStrike" dirty="0">
                          <a:solidFill>
                            <a:srgbClr val="000000"/>
                          </a:solidFill>
                          <a:effectLst/>
                          <a:latin typeface="Arial" panose="020B0604020202020204" pitchFamily="34" charset="0"/>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p>
                      <a:pPr algn="l" fontAlgn="t"/>
                      <a:r>
                        <a:rPr lang="en-US" sz="1000" b="1" i="0" u="sng" strike="noStrike" dirty="0">
                          <a:solidFill>
                            <a:srgbClr val="0000FF"/>
                          </a:solidFill>
                          <a:effectLst/>
                          <a:latin typeface="Arial" panose="020B0604020202020204" pitchFamily="34" charset="0"/>
                          <a:hlinkClick r:id="rId4"/>
                        </a:rPr>
                        <a:t>Rel-19</a:t>
                      </a:r>
                      <a:endParaRPr lang="en-US" sz="10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59837622"/>
                  </a:ext>
                </a:extLst>
              </a:tr>
              <a:tr h="199133">
                <a:tc>
                  <a:txBody>
                    <a:bodyPr/>
                    <a:lstStyle/>
                    <a:p>
                      <a:pPr algn="l" fontAlgn="t">
                        <a:buNone/>
                      </a:pPr>
                      <a:r>
                        <a:rPr lang="fr-FR" sz="1000" b="1" i="0" u="none" strike="noStrike" dirty="0">
                          <a:solidFill>
                            <a:srgbClr val="000000"/>
                          </a:solidFill>
                          <a:effectLst/>
                          <a:latin typeface="Arial" panose="020B0604020202020204" pitchFamily="34" charset="0"/>
                          <a:hlinkClick r:id="rId5"/>
                        </a:rPr>
                        <a:t>SP-251149</a:t>
                      </a:r>
                      <a:endParaRPr lang="fr-FR" sz="1000" b="1"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buNone/>
                      </a:pPr>
                      <a:r>
                        <a:rPr lang="fr-FR" sz="1000" b="0" i="0" u="none" strike="noStrike" dirty="0">
                          <a:solidFill>
                            <a:srgbClr val="000000"/>
                          </a:solidFill>
                          <a:effectLst/>
                          <a:latin typeface="Arial" panose="020B0604020202020204" pitchFamily="34" charset="0"/>
                        </a:rPr>
                        <a:t>CR Pack on </a:t>
                      </a:r>
                      <a:r>
                        <a:rPr lang="fr-FR" sz="1000" b="0" i="0" u="none" strike="noStrike" dirty="0" err="1">
                          <a:solidFill>
                            <a:srgbClr val="000000"/>
                          </a:solidFill>
                          <a:effectLst/>
                          <a:latin typeface="Arial" panose="020B0604020202020204" pitchFamily="34" charset="0"/>
                        </a:rPr>
                        <a:t>WIs</a:t>
                      </a:r>
                      <a:r>
                        <a:rPr lang="fr-FR" sz="1000" b="0" i="0" u="none" strike="noStrike" dirty="0">
                          <a:solidFill>
                            <a:srgbClr val="000000"/>
                          </a:solidFill>
                          <a:effectLst/>
                          <a:latin typeface="Arial" panose="020B0604020202020204" pitchFamily="34" charset="0"/>
                        </a:rPr>
                        <a:t> AMD_PRO-MED and 5G_RTP_Ph2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buNone/>
                      </a:pPr>
                      <a:r>
                        <a:rPr lang="fr-FR" sz="1000" b="0" i="0" u="none" strike="noStrike" dirty="0">
                          <a:solidFill>
                            <a:srgbClr val="000000"/>
                          </a:solidFill>
                          <a:effectLst/>
                          <a:latin typeface="Arial" panose="020B0604020202020204" pitchFamily="34" charset="0"/>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p>
                      <a:pPr algn="l" fontAlgn="t"/>
                      <a:r>
                        <a:rPr lang="en-US" sz="1000" b="1" i="0" u="sng" strike="noStrike" dirty="0">
                          <a:solidFill>
                            <a:srgbClr val="0000FF"/>
                          </a:solidFill>
                          <a:effectLst/>
                          <a:latin typeface="Arial" panose="020B0604020202020204" pitchFamily="34" charset="0"/>
                          <a:hlinkClick r:id="rId4"/>
                        </a:rPr>
                        <a:t>Rel-19</a:t>
                      </a:r>
                      <a:endParaRPr lang="en-US" sz="10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01308689"/>
                  </a:ext>
                </a:extLst>
              </a:tr>
            </a:tbl>
          </a:graphicData>
        </a:graphic>
      </p:graphicFrame>
    </p:spTree>
    <p:extLst>
      <p:ext uri="{BB962C8B-B14F-4D97-AF65-F5344CB8AC3E}">
        <p14:creationId xmlns:p14="http://schemas.microsoft.com/office/powerpoint/2010/main" val="4283505337"/>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4C4847-16D3-A6A5-871B-6880CC24C83E}"/>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7EFED820-70FB-AD30-E688-D3CA694C7AA1}"/>
              </a:ext>
            </a:extLst>
          </p:cNvPr>
          <p:cNvSpPr>
            <a:spLocks noGrp="1"/>
          </p:cNvSpPr>
          <p:nvPr>
            <p:ph type="title"/>
          </p:nvPr>
        </p:nvSpPr>
        <p:spPr>
          <a:xfrm>
            <a:off x="568171" y="196850"/>
            <a:ext cx="9250532" cy="1143000"/>
          </a:xfrm>
        </p:spPr>
        <p:txBody>
          <a:bodyPr/>
          <a:lstStyle/>
          <a:p>
            <a:r>
              <a:rPr lang="en-US" sz="3200" dirty="0"/>
              <a:t>Media Messaging Enhancements (</a:t>
            </a:r>
            <a:r>
              <a:rPr lang="en-US" sz="3200" dirty="0" err="1"/>
              <a:t>MeME</a:t>
            </a:r>
            <a:r>
              <a:rPr lang="en-US" sz="3200" dirty="0"/>
              <a:t>-MED) - </a:t>
            </a:r>
            <a:r>
              <a:rPr lang="en-US" sz="3200" dirty="0">
                <a:solidFill>
                  <a:srgbClr val="33CC33"/>
                </a:solidFill>
              </a:rPr>
              <a:t>Complete!</a:t>
            </a:r>
          </a:p>
        </p:txBody>
      </p:sp>
      <p:graphicFrame>
        <p:nvGraphicFramePr>
          <p:cNvPr id="2" name="Table 1">
            <a:extLst>
              <a:ext uri="{FF2B5EF4-FFF2-40B4-BE49-F238E27FC236}">
                <a16:creationId xmlns:a16="http://schemas.microsoft.com/office/drawing/2014/main" id="{BD63445B-C586-7D25-9230-301831970960}"/>
              </a:ext>
            </a:extLst>
          </p:cNvPr>
          <p:cNvGraphicFramePr>
            <a:graphicFrameLocks noGrp="1"/>
          </p:cNvGraphicFramePr>
          <p:nvPr>
            <p:extLst>
              <p:ext uri="{D42A27DB-BD31-4B8C-83A1-F6EECF244321}">
                <p14:modId xmlns:p14="http://schemas.microsoft.com/office/powerpoint/2010/main" val="430647462"/>
              </p:ext>
            </p:extLst>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1080048</a:t>
                      </a:r>
                      <a:endParaRPr lang="en-US" sz="1100" b="1" dirty="0">
                        <a:latin typeface="+mn-lt"/>
                      </a:endParaRPr>
                    </a:p>
                  </a:txBody>
                  <a:tcPr marL="9525" marR="9525" marT="9525" marB="0" anchor="b"/>
                </a:tc>
                <a:tc>
                  <a:txBody>
                    <a:bodyPr/>
                    <a:lstStyle/>
                    <a:p>
                      <a:pPr marL="0" algn="l" defTabSz="914400" rtl="0" eaLnBrk="1" fontAlgn="b" latinLnBrk="0" hangingPunct="1"/>
                      <a:r>
                        <a:rPr lang="fr-FR" sz="1100" kern="1200" dirty="0">
                          <a:solidFill>
                            <a:schemeClr val="dk1"/>
                          </a:solidFill>
                          <a:latin typeface="+mn-lt"/>
                          <a:ea typeface="+mn-ea"/>
                          <a:cs typeface="+mn-cs"/>
                        </a:rPr>
                        <a:t>Media Messaging </a:t>
                      </a:r>
                      <a:r>
                        <a:rPr lang="fr-FR" sz="1100" kern="1200" dirty="0" err="1">
                          <a:solidFill>
                            <a:schemeClr val="dk1"/>
                          </a:solidFill>
                          <a:latin typeface="+mn-lt"/>
                          <a:ea typeface="+mn-ea"/>
                          <a:cs typeface="+mn-cs"/>
                        </a:rPr>
                        <a:t>Enhancements</a:t>
                      </a:r>
                      <a:r>
                        <a:rPr lang="fr-FR" sz="1100" kern="1200" dirty="0">
                          <a:solidFill>
                            <a:schemeClr val="dk1"/>
                          </a:solidFill>
                          <a:latin typeface="+mn-lt"/>
                          <a:ea typeface="+mn-ea"/>
                          <a:cs typeface="+mn-cs"/>
                        </a:rPr>
                        <a:t> (</a:t>
                      </a:r>
                      <a:r>
                        <a:rPr lang="fr-FR" sz="1100" kern="1200" dirty="0" err="1">
                          <a:solidFill>
                            <a:schemeClr val="dk1"/>
                          </a:solidFill>
                          <a:latin typeface="+mn-lt"/>
                          <a:ea typeface="+mn-ea"/>
                          <a:cs typeface="+mn-cs"/>
                        </a:rPr>
                        <a:t>MeME</a:t>
                      </a:r>
                      <a:r>
                        <a:rPr lang="fr-FR" sz="1100" kern="1200" dirty="0">
                          <a:solidFill>
                            <a:schemeClr val="dk1"/>
                          </a:solidFill>
                          <a:latin typeface="+mn-lt"/>
                          <a:ea typeface="+mn-ea"/>
                          <a:cs typeface="+mn-cs"/>
                        </a:rPr>
                        <a:t>-MED)</a:t>
                      </a:r>
                    </a:p>
                  </a:txBody>
                  <a:tcPr marL="0" marR="0" marT="0" marB="0"/>
                </a:tc>
                <a:tc>
                  <a:txBody>
                    <a:bodyPr/>
                    <a:lstStyle/>
                    <a:p>
                      <a:pPr algn="l" fontAlgn="b"/>
                      <a:r>
                        <a:rPr lang="en-US" sz="1100" dirty="0" err="1"/>
                        <a:t>MeME</a:t>
                      </a:r>
                      <a:r>
                        <a:rPr lang="en-US" sz="1100" dirty="0"/>
                        <a:t>-MED</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fr-FR" sz="1100" kern="1200" dirty="0">
                          <a:solidFill>
                            <a:schemeClr val="dk1"/>
                          </a:solidFill>
                          <a:latin typeface="+mn-lt"/>
                          <a:ea typeface="+mn-ea"/>
                          <a:cs typeface="+mn-cs"/>
                          <a:hlinkClick r:id="rId2"/>
                        </a:rPr>
                        <a:t>SP-250632</a:t>
                      </a:r>
                      <a:endParaRPr lang="fr-FR" sz="1100" kern="1200" dirty="0">
                        <a:solidFill>
                          <a:schemeClr val="dk1"/>
                        </a:solidFill>
                        <a:latin typeface="+mn-lt"/>
                        <a:ea typeface="+mn-ea"/>
                        <a:cs typeface="+mn-cs"/>
                      </a:endParaRPr>
                    </a:p>
                  </a:txBody>
                  <a:tcPr marL="0" marR="0" marT="0" marB="0"/>
                </a:tc>
                <a:tc>
                  <a:txBody>
                    <a:bodyPr/>
                    <a:lstStyle/>
                    <a:p>
                      <a:pPr algn="r">
                        <a:lnSpc>
                          <a:spcPct val="107000"/>
                        </a:lnSpc>
                        <a:spcAft>
                          <a:spcPts val="800"/>
                        </a:spcAft>
                      </a:pPr>
                      <a:r>
                        <a:rPr lang="en-GB" sz="1100" b="0" dirty="0">
                          <a:solidFill>
                            <a:srgbClr val="FF0000"/>
                          </a:solidFill>
                          <a:latin typeface="+mn-lt"/>
                        </a:rPr>
                        <a:t>100%</a:t>
                      </a:r>
                    </a:p>
                  </a:txBody>
                  <a:tcPr marL="36001" marR="36001" marT="0" marB="0" anchor="b"/>
                </a:tc>
                <a:tc>
                  <a:txBody>
                    <a:bodyPr/>
                    <a:lstStyle/>
                    <a:p>
                      <a:pPr algn="r">
                        <a:lnSpc>
                          <a:spcPct val="107000"/>
                        </a:lnSpc>
                        <a:spcAft>
                          <a:spcPts val="800"/>
                        </a:spcAft>
                      </a:pPr>
                      <a:r>
                        <a:rPr lang="en-GB" sz="1100" b="0" dirty="0">
                          <a:solidFill>
                            <a:srgbClr val="33CC33"/>
                          </a:solidFill>
                          <a:latin typeface="+mn-lt"/>
                        </a:rPr>
                        <a:t>Complete!</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7D060FAB-7A67-CB0F-C6D8-8350F889D919}"/>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The objective of this work item is to address the recommendations for stage-3 extensions of the </a:t>
            </a:r>
            <a:r>
              <a:rPr lang="en-US" sz="1400" dirty="0" err="1">
                <a:effectLst/>
                <a:ea typeface="Times New Roman" panose="02020603050405020304" pitchFamily="18" charset="0"/>
              </a:rPr>
              <a:t>FS_MeMe</a:t>
            </a:r>
            <a:r>
              <a:rPr lang="en-US" sz="1400" dirty="0">
                <a:effectLst/>
                <a:ea typeface="Times New Roman" panose="02020603050405020304" pitchFamily="18" charset="0"/>
              </a:rPr>
              <a:t> study in TS 26.143. Specifically, the following objectives are identified:</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For Key Topic #6: Media Service Enabler as introduced in clause 5.6 and based on the conclusions in clause 5.6.4 of TR 26.841:</a:t>
            </a:r>
          </a:p>
          <a:p>
            <a:pPr lvl="2">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Connect TS 26.143 to 3GPP TR 26.857 that it fulfils some MSE concepts, Add a call flow to TS 26.143 aligned with what is in clause 4.1 of TR 26.841, Add a set of stage-2 APIs and parameter that can be assigned to player and generator, Add more examples for valid content</a:t>
            </a:r>
          </a:p>
          <a:p>
            <a:pPr lvl="1">
              <a:lnSpc>
                <a:spcPct val="93000"/>
              </a:lnSpc>
              <a:spcBef>
                <a:spcPct val="15000"/>
              </a:spcBef>
              <a:spcAft>
                <a:spcPct val="15000"/>
              </a:spcAft>
              <a:buSzPct val="100000"/>
              <a:tabLst>
                <a:tab pos="285750" algn="l"/>
              </a:tabLst>
              <a:defRPr/>
            </a:pPr>
            <a:r>
              <a:rPr lang="en-US" sz="1400" dirty="0"/>
              <a:t>In addition, when checking the existing capability support in TS 26.143 in context of GSMA RCS messaging, some key gaps were identified and are addressed in the work item, (</a:t>
            </a:r>
            <a:r>
              <a:rPr lang="en-US" sz="1400" dirty="0" err="1"/>
              <a:t>i</a:t>
            </a:r>
            <a:r>
              <a:rPr lang="en-US" sz="1400" dirty="0"/>
              <a:t>) HEIC image format with 10 bit and HDR capability is now supported (ii) Permitted the use of MP4, in particular 'mp42' as the major brand, in addition to 3gpx major brands.  (iii) Clarified that the main 10 profile decoders can decode Main profile content. (iv) Updated the related media playback and generator capabilities and the related media messaging profiles</a:t>
            </a:r>
            <a:endParaRPr lang="en-US" sz="1400" dirty="0">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r>
              <a:rPr lang="en-US" sz="1400" dirty="0">
                <a:ea typeface="Times New Roman" panose="02020603050405020304" pitchFamily="18" charset="0"/>
              </a:rPr>
              <a:t>All topics were completed in one meeting cycle and the relevant CR to TS 26.143 is completed</a:t>
            </a:r>
          </a:p>
          <a:p>
            <a:pPr marL="0" indent="0">
              <a:lnSpc>
                <a:spcPct val="93000"/>
              </a:lnSpc>
              <a:spcBef>
                <a:spcPct val="15000"/>
              </a:spcBef>
              <a:spcAft>
                <a:spcPct val="15000"/>
              </a:spcAft>
              <a:buSzPct val="100000"/>
              <a:buNone/>
              <a:tabLst>
                <a:tab pos="285750" algn="l"/>
              </a:tabLst>
              <a:defRPr/>
            </a:pPr>
            <a:endParaRPr lang="en-US" sz="1400" b="1" u="sng"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lvl="0">
              <a:lnSpc>
                <a:spcPct val="93000"/>
              </a:lnSpc>
              <a:spcBef>
                <a:spcPct val="15000"/>
              </a:spcBef>
              <a:spcAft>
                <a:spcPct val="15000"/>
              </a:spcAft>
              <a:buSzPct val="100000"/>
              <a:tabLst>
                <a:tab pos="285750" algn="l"/>
              </a:tabLst>
              <a:defRPr/>
            </a:pPr>
            <a:r>
              <a:rPr lang="en-US" sz="1400" dirty="0">
                <a:ea typeface="Times New Roman" panose="02020603050405020304" pitchFamily="18" charset="0"/>
              </a:rPr>
              <a:t>Work complete</a:t>
            </a:r>
          </a:p>
          <a:p>
            <a:pPr lvl="1">
              <a:lnSpc>
                <a:spcPct val="93000"/>
              </a:lnSpc>
              <a:spcBef>
                <a:spcPct val="15000"/>
              </a:spcBef>
              <a:spcAft>
                <a:spcPct val="15000"/>
              </a:spcAft>
              <a:buSzPct val="100000"/>
              <a:tabLst>
                <a:tab pos="285750" algn="l"/>
              </a:tabLst>
              <a:defRPr/>
            </a:pPr>
            <a:endParaRPr lang="en-US" sz="1400" dirty="0">
              <a:effectLst/>
              <a:ea typeface="Times New Roman" panose="02020603050405020304" pitchFamily="18" charset="0"/>
            </a:endParaRPr>
          </a:p>
          <a:p>
            <a:pPr>
              <a:lnSpc>
                <a:spcPct val="93000"/>
              </a:lnSpc>
              <a:spcBef>
                <a:spcPct val="15000"/>
              </a:spcBef>
              <a:spcAft>
                <a:spcPct val="15000"/>
              </a:spcAft>
              <a:buSzPct val="100000"/>
              <a:tabLst>
                <a:tab pos="285750" algn="l"/>
              </a:tabLst>
              <a:defRPr/>
            </a:pPr>
            <a:endParaRPr lang="en-US" sz="1400" dirty="0">
              <a:effectLst/>
              <a:ea typeface="Times New Roman" panose="02020603050405020304" pitchFamily="18" charset="0"/>
            </a:endParaRPr>
          </a:p>
        </p:txBody>
      </p:sp>
      <p:graphicFrame>
        <p:nvGraphicFramePr>
          <p:cNvPr id="3" name="Table 5">
            <a:extLst>
              <a:ext uri="{FF2B5EF4-FFF2-40B4-BE49-F238E27FC236}">
                <a16:creationId xmlns:a16="http://schemas.microsoft.com/office/drawing/2014/main" id="{2AC6ADB8-DEAF-FD32-BF90-10AB7C0F37FF}"/>
              </a:ext>
            </a:extLst>
          </p:cNvPr>
          <p:cNvGraphicFramePr>
            <a:graphicFrameLocks noGrp="1"/>
          </p:cNvGraphicFramePr>
          <p:nvPr>
            <p:extLst>
              <p:ext uri="{D42A27DB-BD31-4B8C-83A1-F6EECF244321}">
                <p14:modId xmlns:p14="http://schemas.microsoft.com/office/powerpoint/2010/main" val="1323901758"/>
              </p:ext>
            </p:extLst>
          </p:nvPr>
        </p:nvGraphicFramePr>
        <p:xfrm>
          <a:off x="2241549" y="5284853"/>
          <a:ext cx="9474202" cy="972826"/>
        </p:xfrm>
        <a:graphic>
          <a:graphicData uri="http://schemas.openxmlformats.org/drawingml/2006/table">
            <a:tbl>
              <a:tblPr/>
              <a:tblGrid>
                <a:gridCol w="674179">
                  <a:extLst>
                    <a:ext uri="{9D8B030D-6E8A-4147-A177-3AD203B41FA5}">
                      <a16:colId xmlns:a16="http://schemas.microsoft.com/office/drawing/2014/main" val="1716726221"/>
                    </a:ext>
                  </a:extLst>
                </a:gridCol>
                <a:gridCol w="2371780">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316493">
                <a:tc>
                  <a:txBody>
                    <a:bodyPr/>
                    <a:lstStyle/>
                    <a:p>
                      <a:pPr algn="ctr" fontAlgn="t"/>
                      <a:r>
                        <a:rPr lang="en-US" sz="1000" b="1" i="0" u="none" strike="noStrike">
                          <a:solidFill>
                            <a:srgbClr val="FFFFFF"/>
                          </a:solidFill>
                          <a:effectLst/>
                          <a:latin typeface="Arial" panose="020B0604020202020204" pitchFamily="34" charset="0"/>
                        </a:rPr>
                        <a:t>TDoc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1000" b="1" i="0" u="none" strike="noStrike" dirty="0">
                          <a:solidFill>
                            <a:srgbClr val="FFFFFF"/>
                          </a:solidFill>
                          <a:effectLst/>
                          <a:latin typeface="Arial" panose="020B0604020202020204" pitchFamily="34" charset="0"/>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1000" b="1" i="0" u="none" strike="noStrike" dirty="0">
                          <a:solidFill>
                            <a:srgbClr val="FFFFFF"/>
                          </a:solidFill>
                          <a:effectLst/>
                          <a:latin typeface="Arial" panose="020B0604020202020204" pitchFamily="34" charset="0"/>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1000" b="1" i="0" u="none" strike="noStrike" dirty="0">
                          <a:solidFill>
                            <a:srgbClr val="FFFFFF"/>
                          </a:solidFill>
                          <a:effectLst/>
                          <a:latin typeface="Arial" panose="020B0604020202020204" pitchFamily="34" charset="0"/>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1000" b="1" i="0" u="none" strike="noStrike">
                          <a:solidFill>
                            <a:srgbClr val="FFFFFF"/>
                          </a:solidFill>
                          <a:effectLst/>
                          <a:latin typeface="Arial" panose="020B0604020202020204" pitchFamily="34" charset="0"/>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1000" b="1" i="0" u="none" strike="noStrike">
                          <a:solidFill>
                            <a:srgbClr val="FFFFFF"/>
                          </a:solidFill>
                          <a:effectLst/>
                          <a:latin typeface="Arial" panose="020B0604020202020204" pitchFamily="34" charset="0"/>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1000" b="1" i="0" u="none" strike="noStrike">
                          <a:solidFill>
                            <a:srgbClr val="FFFFFF"/>
                          </a:solidFill>
                          <a:effectLst/>
                          <a:latin typeface="Arial" panose="020B0604020202020204" pitchFamily="34" charset="0"/>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1000" b="1" i="0" u="none" strike="noStrike">
                          <a:solidFill>
                            <a:srgbClr val="FFFFFF"/>
                          </a:solidFill>
                          <a:effectLst/>
                          <a:latin typeface="Arial" panose="020B0604020202020204" pitchFamily="34" charset="0"/>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extLst>
                  <a:ext uri="{0D108BD9-81ED-4DB2-BD59-A6C34878D82A}">
                    <a16:rowId xmlns:a16="http://schemas.microsoft.com/office/drawing/2014/main" val="3568159636"/>
                  </a:ext>
                </a:extLst>
              </a:tr>
              <a:tr h="199133">
                <a:tc>
                  <a:txBody>
                    <a:bodyPr/>
                    <a:lstStyle/>
                    <a:p>
                      <a:pPr algn="l" fontAlgn="t">
                        <a:buNone/>
                      </a:pPr>
                      <a:r>
                        <a:rPr lang="fr-FR" sz="1000" b="1" i="0" u="none" strike="noStrike" dirty="0">
                          <a:solidFill>
                            <a:srgbClr val="000000"/>
                          </a:solidFill>
                          <a:effectLst/>
                          <a:latin typeface="Arial" panose="020B0604020202020204" pitchFamily="34" charset="0"/>
                          <a:hlinkClick r:id="rId3"/>
                        </a:rPr>
                        <a:t>SP-251150</a:t>
                      </a:r>
                      <a:endParaRPr lang="fr-FR" sz="1000" b="1"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000" b="0" i="0" u="none" strike="noStrike" dirty="0">
                          <a:solidFill>
                            <a:srgbClr val="000000"/>
                          </a:solidFill>
                          <a:effectLst/>
                          <a:latin typeface="Arial" panose="020B0604020202020204" pitchFamily="34" charset="0"/>
                        </a:rPr>
                        <a:t>CR Pack on WI </a:t>
                      </a:r>
                      <a:r>
                        <a:rPr lang="en-US" sz="1000" b="0" i="0" u="none" strike="noStrike" dirty="0" err="1">
                          <a:solidFill>
                            <a:srgbClr val="000000"/>
                          </a:solidFill>
                          <a:effectLst/>
                          <a:latin typeface="Arial" panose="020B0604020202020204" pitchFamily="34" charset="0"/>
                        </a:rPr>
                        <a:t>MeME</a:t>
                      </a:r>
                      <a:r>
                        <a:rPr lang="en-US" sz="1000" b="0" i="0" u="none" strike="noStrike" dirty="0">
                          <a:solidFill>
                            <a:srgbClr val="000000"/>
                          </a:solidFill>
                          <a:effectLst/>
                          <a:latin typeface="Arial" panose="020B0604020202020204" pitchFamily="34" charset="0"/>
                        </a:rPr>
                        <a:t>-MED</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000" b="0" i="0" u="none" strike="noStrike" dirty="0">
                          <a:solidFill>
                            <a:srgbClr val="000000"/>
                          </a:solidFill>
                          <a:effectLst/>
                          <a:latin typeface="Arial" panose="020B0604020202020204" pitchFamily="34" charset="0"/>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p>
                      <a:pPr algn="l" fontAlgn="t"/>
                      <a:r>
                        <a:rPr lang="en-US" sz="1000" b="1" i="0" u="sng" strike="noStrike" dirty="0">
                          <a:solidFill>
                            <a:srgbClr val="0000FF"/>
                          </a:solidFill>
                          <a:effectLst/>
                          <a:latin typeface="Arial" panose="020B0604020202020204" pitchFamily="34" charset="0"/>
                          <a:hlinkClick r:id="rId4"/>
                        </a:rPr>
                        <a:t>Rel-19</a:t>
                      </a:r>
                      <a:endParaRPr lang="en-US" sz="10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59837622"/>
                  </a:ext>
                </a:extLst>
              </a:tr>
              <a:tr h="175795">
                <a:tc>
                  <a:txBody>
                    <a:bodyPr/>
                    <a:lstStyle/>
                    <a:p>
                      <a:pPr algn="l" fontAlgn="t">
                        <a:buNone/>
                      </a:pPr>
                      <a:r>
                        <a:rPr lang="fr-FR" sz="1000" b="1" i="0" u="sng" strike="noStrike" dirty="0">
                          <a:solidFill>
                            <a:srgbClr val="0000FF"/>
                          </a:solidFill>
                          <a:effectLst/>
                          <a:latin typeface="Arial" panose="020B0604020202020204" pitchFamily="34" charset="0"/>
                          <a:hlinkClick r:id="rId5"/>
                        </a:rPr>
                        <a:t>SP-251148</a:t>
                      </a:r>
                      <a:endParaRPr lang="fr-FR" sz="10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buNone/>
                      </a:pPr>
                      <a:r>
                        <a:rPr lang="fr-FR" sz="1000" b="0" i="0" u="none" strike="noStrike" dirty="0" err="1">
                          <a:solidFill>
                            <a:srgbClr val="000000"/>
                          </a:solidFill>
                          <a:effectLst/>
                          <a:latin typeface="Arial" panose="020B0604020202020204" pitchFamily="34" charset="0"/>
                        </a:rPr>
                        <a:t>Summary</a:t>
                      </a:r>
                      <a:r>
                        <a:rPr lang="fr-FR" sz="1000" b="0" i="0" u="none" strike="noStrike" dirty="0">
                          <a:solidFill>
                            <a:srgbClr val="000000"/>
                          </a:solidFill>
                          <a:effectLst/>
                          <a:latin typeface="Arial" panose="020B0604020202020204" pitchFamily="34" charset="0"/>
                        </a:rPr>
                        <a:t> for WI "Media Messaging </a:t>
                      </a:r>
                      <a:r>
                        <a:rPr lang="fr-FR" sz="1000" b="0" i="0" u="none" strike="noStrike" dirty="0" err="1">
                          <a:solidFill>
                            <a:srgbClr val="000000"/>
                          </a:solidFill>
                          <a:effectLst/>
                          <a:latin typeface="Arial" panose="020B0604020202020204" pitchFamily="34" charset="0"/>
                        </a:rPr>
                        <a:t>Enhancements</a:t>
                      </a:r>
                      <a:r>
                        <a:rPr lang="fr-FR" sz="1000" b="0" i="0" u="none" strike="noStrike" dirty="0">
                          <a:solidFill>
                            <a:srgbClr val="000000"/>
                          </a:solidFill>
                          <a:effectLst/>
                          <a:latin typeface="Arial" panose="020B0604020202020204" pitchFamily="34" charset="0"/>
                        </a:rPr>
                        <a:t> (</a:t>
                      </a:r>
                      <a:r>
                        <a:rPr lang="fr-FR" sz="1000" b="0" i="0" u="none" strike="noStrike" dirty="0" err="1">
                          <a:solidFill>
                            <a:srgbClr val="000000"/>
                          </a:solidFill>
                          <a:effectLst/>
                          <a:latin typeface="Arial" panose="020B0604020202020204" pitchFamily="34" charset="0"/>
                        </a:rPr>
                        <a:t>MeME</a:t>
                      </a:r>
                      <a:r>
                        <a:rPr lang="fr-FR" sz="1000" b="0" i="0" u="none" strike="noStrike" dirty="0">
                          <a:solidFill>
                            <a:srgbClr val="000000"/>
                          </a:solidFill>
                          <a:effectLst/>
                          <a:latin typeface="Arial" panose="020B0604020202020204" pitchFamily="34" charset="0"/>
                        </a:rPr>
                        <a:t>-MED)"</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buNone/>
                      </a:pPr>
                      <a:r>
                        <a:rPr lang="en-GB" sz="1000" b="0" i="0" u="none" strike="noStrike" noProof="0" dirty="0">
                          <a:solidFill>
                            <a:srgbClr val="000000"/>
                          </a:solidFill>
                          <a:effectLst/>
                          <a:latin typeface="Arial" panose="020B0604020202020204" pitchFamily="34" charset="0"/>
                          <a:cs typeface="Arial" panose="020B0604020202020204" pitchFamily="34" charset="0"/>
                        </a:rPr>
                        <a:t>Qualcomm (</a:t>
                      </a:r>
                      <a:r>
                        <a:rPr lang="en-US" sz="1000" b="0" i="0" u="none" strike="noStrike" dirty="0" err="1">
                          <a:solidFill>
                            <a:srgbClr val="000000"/>
                          </a:solidFill>
                          <a:effectLst/>
                          <a:latin typeface="Arial" panose="020B0604020202020204" pitchFamily="34" charset="0"/>
                        </a:rPr>
                        <a:t>MeME</a:t>
                      </a:r>
                      <a:r>
                        <a:rPr lang="en-US" sz="1000" b="0" i="0" u="none" strike="noStrike" dirty="0">
                          <a:solidFill>
                            <a:srgbClr val="000000"/>
                          </a:solidFill>
                          <a:effectLst/>
                          <a:latin typeface="Arial" panose="020B0604020202020204" pitchFamily="34" charset="0"/>
                        </a:rPr>
                        <a:t>-MED</a:t>
                      </a:r>
                      <a:r>
                        <a:rPr lang="en-GB" sz="1000" b="0" i="0" u="none" strike="noStrike" noProof="0" dirty="0">
                          <a:solidFill>
                            <a:srgbClr val="000000"/>
                          </a:solidFill>
                          <a:effectLst/>
                          <a:latin typeface="Arial" panose="020B0604020202020204" pitchFamily="34" charset="0"/>
                          <a:cs typeface="Arial" panose="020B0604020202020204" pitchFamily="34" charset="0"/>
                        </a:rPr>
                        <a:t> Rapporteur)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buNone/>
                      </a:pPr>
                      <a:r>
                        <a:rPr lang="en-GB" sz="1000" b="0" i="0" u="none" strike="noStrike" noProof="0" dirty="0">
                          <a:solidFill>
                            <a:srgbClr val="000000"/>
                          </a:solidFill>
                          <a:effectLst/>
                          <a:latin typeface="Arial" panose="020B0604020202020204" pitchFamily="34" charset="0"/>
                          <a:cs typeface="Arial" panose="020B0604020202020204" pitchFamily="34" charset="0"/>
                        </a:rPr>
                        <a:t>WI Summary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buNone/>
                      </a:pPr>
                      <a:r>
                        <a:rPr lang="en-GB" sz="1000" b="0" i="0" u="none" strike="noStrike" noProof="0" dirty="0">
                          <a:solidFill>
                            <a:srgbClr val="000000"/>
                          </a:solidFill>
                          <a:effectLst/>
                          <a:latin typeface="Arial" panose="020B0604020202020204" pitchFamily="34" charset="0"/>
                          <a:cs typeface="Arial" panose="020B0604020202020204" pitchFamily="34" charset="0"/>
                        </a:rPr>
                        <a:t>Endorsement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000" b="0" i="0" u="none" strike="noStrike" dirty="0">
                          <a:solidFill>
                            <a:srgbClr val="000000"/>
                          </a:solidFill>
                          <a:effectLst/>
                          <a:latin typeface="Arial" panose="020B0604020202020204" pitchFamily="34" charset="0"/>
                        </a:rPr>
                        <a:t>21.5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buNone/>
                      </a:pPr>
                      <a:r>
                        <a:rPr lang="fr-FR" sz="1000" b="0" i="0" u="none" strike="noStrike" dirty="0">
                          <a:solidFill>
                            <a:srgbClr val="000000"/>
                          </a:solidFill>
                          <a:effectLst/>
                          <a:latin typeface="Arial" panose="020B0604020202020204" pitchFamily="34" charset="0"/>
                        </a:rPr>
                        <a:t>Work Item </a:t>
                      </a:r>
                      <a:r>
                        <a:rPr lang="fr-FR" sz="1000" b="0" i="0" u="none" strike="noStrike" dirty="0" err="1">
                          <a:solidFill>
                            <a:srgbClr val="000000"/>
                          </a:solidFill>
                          <a:effectLst/>
                          <a:latin typeface="Arial" panose="020B0604020202020204" pitchFamily="34" charset="0"/>
                        </a:rPr>
                        <a:t>Summaries</a:t>
                      </a:r>
                      <a:r>
                        <a:rPr lang="fr-FR" sz="1000" b="0" i="0" u="none" strike="noStrike" dirty="0">
                          <a:solidFill>
                            <a:srgbClr val="000000"/>
                          </a:solidFill>
                          <a:effectLst/>
                          <a:latin typeface="Arial" panose="020B0604020202020204" pitchFamily="34" charset="0"/>
                        </a:rPr>
                        <a:t> for TR 21.91x</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p>
                      <a:pPr algn="l" fontAlgn="t"/>
                      <a:r>
                        <a:rPr lang="en-US" sz="1000" b="1" i="0" u="sng" strike="noStrike" dirty="0">
                          <a:solidFill>
                            <a:srgbClr val="0000FF"/>
                          </a:solidFill>
                          <a:effectLst/>
                          <a:latin typeface="Arial" panose="020B0604020202020204" pitchFamily="34" charset="0"/>
                          <a:hlinkClick r:id="rId4"/>
                        </a:rPr>
                        <a:t>Rel-19</a:t>
                      </a:r>
                      <a:endParaRPr lang="en-US" sz="10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3388688"/>
                  </a:ext>
                </a:extLst>
              </a:tr>
            </a:tbl>
          </a:graphicData>
        </a:graphic>
      </p:graphicFrame>
    </p:spTree>
    <p:extLst>
      <p:ext uri="{BB962C8B-B14F-4D97-AF65-F5344CB8AC3E}">
        <p14:creationId xmlns:p14="http://schemas.microsoft.com/office/powerpoint/2010/main" val="285150020"/>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F9DC63-0903-9735-9389-00A71D90FF70}"/>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D25F52FD-34C8-9907-85E8-E348F1AC43F0}"/>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Ongoing Rel-20 Work Items</a:t>
            </a:r>
          </a:p>
        </p:txBody>
      </p:sp>
      <p:graphicFrame>
        <p:nvGraphicFramePr>
          <p:cNvPr id="2" name="Table 1">
            <a:extLst>
              <a:ext uri="{FF2B5EF4-FFF2-40B4-BE49-F238E27FC236}">
                <a16:creationId xmlns:a16="http://schemas.microsoft.com/office/drawing/2014/main" id="{7A25B32A-82C7-CCC2-F066-215E150F6E92}"/>
              </a:ext>
            </a:extLst>
          </p:cNvPr>
          <p:cNvGraphicFramePr>
            <a:graphicFrameLocks noGrp="1"/>
          </p:cNvGraphicFramePr>
          <p:nvPr>
            <p:extLst>
              <p:ext uri="{D42A27DB-BD31-4B8C-83A1-F6EECF244321}">
                <p14:modId xmlns:p14="http://schemas.microsoft.com/office/powerpoint/2010/main" val="2933709384"/>
              </p:ext>
            </p:extLst>
          </p:nvPr>
        </p:nvGraphicFramePr>
        <p:xfrm>
          <a:off x="836794" y="1732845"/>
          <a:ext cx="10238474" cy="679779"/>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96278">
                  <a:extLst>
                    <a:ext uri="{9D8B030D-6E8A-4147-A177-3AD203B41FA5}">
                      <a16:colId xmlns:a16="http://schemas.microsoft.com/office/drawing/2014/main" val="522572285"/>
                    </a:ext>
                  </a:extLst>
                </a:gridCol>
                <a:gridCol w="1018826">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1080049</a:t>
                      </a:r>
                    </a:p>
                  </a:txBody>
                  <a:tcPr marL="9525" marR="9525" marT="9525" marB="0" anchor="b"/>
                </a:tc>
                <a:tc>
                  <a:txBody>
                    <a:bodyPr/>
                    <a:lstStyle/>
                    <a:p>
                      <a:pPr marL="0" algn="l" defTabSz="914400" rtl="0" eaLnBrk="1" fontAlgn="b" latinLnBrk="0" hangingPunct="1"/>
                      <a:r>
                        <a:rPr lang="fr-FR" sz="1100" kern="1200" dirty="0">
                          <a:solidFill>
                            <a:schemeClr val="dk1"/>
                          </a:solidFill>
                          <a:latin typeface="+mn-lt"/>
                          <a:ea typeface="+mn-ea"/>
                          <a:cs typeface="+mn-cs"/>
                        </a:rPr>
                        <a:t>AI/ML for IMS services</a:t>
                      </a:r>
                    </a:p>
                  </a:txBody>
                  <a:tcPr marL="0" marR="0" marT="0" marB="0"/>
                </a:tc>
                <a:tc>
                  <a:txBody>
                    <a:bodyPr/>
                    <a:lstStyle/>
                    <a:p>
                      <a:pPr algn="l" fontAlgn="b"/>
                      <a:r>
                        <a:rPr lang="en-US" sz="1100" dirty="0"/>
                        <a:t>AI_IMS-MED</a:t>
                      </a:r>
                    </a:p>
                  </a:txBody>
                  <a:tcPr marL="9525" marR="9525" marT="9525" marB="0" anchor="b"/>
                </a:tc>
                <a:tc>
                  <a:txBody>
                    <a:bodyPr/>
                    <a:lstStyle/>
                    <a:p>
                      <a:pPr algn="r" fontAlgn="b"/>
                      <a:r>
                        <a:rPr lang="en-US" sz="1100" dirty="0">
                          <a:solidFill>
                            <a:schemeClr val="tx1"/>
                          </a:solidFill>
                        </a:rPr>
                        <a:t>6/6/2026</a:t>
                      </a:r>
                    </a:p>
                  </a:txBody>
                  <a:tcPr marL="9525" marR="9525" marT="9525" marB="0" anchor="b"/>
                </a:tc>
                <a:tc>
                  <a:txBody>
                    <a:bodyPr/>
                    <a:lstStyle/>
                    <a:p>
                      <a:pPr algn="r">
                        <a:lnSpc>
                          <a:spcPct val="107000"/>
                        </a:lnSpc>
                        <a:spcAft>
                          <a:spcPts val="800"/>
                        </a:spcAft>
                      </a:pPr>
                      <a:r>
                        <a:rPr lang="en-GB" sz="1100" dirty="0">
                          <a:solidFill>
                            <a:schemeClr val="tx1"/>
                          </a:solidFill>
                        </a:rPr>
                        <a:t>0%</a:t>
                      </a:r>
                    </a:p>
                  </a:txBody>
                  <a:tcPr marL="36001" marR="36001" marT="0" marB="0" anchor="b"/>
                </a:tc>
                <a:tc>
                  <a:txBody>
                    <a:bodyPr/>
                    <a:lstStyle/>
                    <a:p>
                      <a:pPr algn="l" fontAlgn="ctr">
                        <a:buNone/>
                      </a:pPr>
                      <a:r>
                        <a:rPr lang="fr-FR" sz="1100" b="0" i="0" u="sng" strike="noStrike" dirty="0">
                          <a:solidFill>
                            <a:srgbClr val="0563C1"/>
                          </a:solidFill>
                          <a:effectLst/>
                          <a:latin typeface="Calibri" panose="020F0502020204030204" pitchFamily="34" charset="0"/>
                          <a:hlinkClick r:id="rId2"/>
                        </a:rPr>
                        <a:t>SP-250878</a:t>
                      </a:r>
                      <a:endParaRPr lang="fr-FR" sz="1100" b="0" i="0" u="sng" strike="noStrike" dirty="0">
                        <a:solidFill>
                          <a:srgbClr val="0563C1"/>
                        </a:solidFill>
                        <a:effectLst/>
                        <a:latin typeface="Calibri" panose="020F0502020204030204" pitchFamily="34" charset="0"/>
                      </a:endParaRPr>
                    </a:p>
                  </a:txBody>
                  <a:tcPr marL="0" marR="0" marT="0" marB="0" anchor="ctr"/>
                </a:tc>
                <a:tc>
                  <a:txBody>
                    <a:bodyPr/>
                    <a:lstStyle/>
                    <a:p>
                      <a:pPr algn="r">
                        <a:lnSpc>
                          <a:spcPct val="107000"/>
                        </a:lnSpc>
                        <a:spcAft>
                          <a:spcPts val="800"/>
                        </a:spcAft>
                      </a:pPr>
                      <a:r>
                        <a:rPr lang="en-GB" sz="1100" b="0" dirty="0">
                          <a:solidFill>
                            <a:srgbClr val="FF0000"/>
                          </a:solidFill>
                        </a:rPr>
                        <a:t>0%</a:t>
                      </a: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5GA</a:t>
                      </a:r>
                    </a:p>
                  </a:txBody>
                  <a:tcPr marL="36001" marR="36001" marT="0" marB="0" anchor="b"/>
                </a:tc>
                <a:extLst>
                  <a:ext uri="{0D108BD9-81ED-4DB2-BD59-A6C34878D82A}">
                    <a16:rowId xmlns:a16="http://schemas.microsoft.com/office/drawing/2014/main" val="1551172648"/>
                  </a:ext>
                </a:extLst>
              </a:tr>
            </a:tbl>
          </a:graphicData>
        </a:graphic>
      </p:graphicFrame>
    </p:spTree>
    <p:extLst>
      <p:ext uri="{BB962C8B-B14F-4D97-AF65-F5344CB8AC3E}">
        <p14:creationId xmlns:p14="http://schemas.microsoft.com/office/powerpoint/2010/main" val="471382269"/>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51652-5A8C-A006-FA50-EF2017173129}"/>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7AC91285-295D-0A14-4991-DD02DF31FF54}"/>
              </a:ext>
            </a:extLst>
          </p:cNvPr>
          <p:cNvSpPr>
            <a:spLocks noGrp="1"/>
          </p:cNvSpPr>
          <p:nvPr>
            <p:ph type="title"/>
          </p:nvPr>
        </p:nvSpPr>
        <p:spPr>
          <a:xfrm>
            <a:off x="568171" y="196850"/>
            <a:ext cx="9250532" cy="1143000"/>
          </a:xfrm>
        </p:spPr>
        <p:txBody>
          <a:bodyPr/>
          <a:lstStyle/>
          <a:p>
            <a:r>
              <a:rPr lang="en-US" sz="3200" dirty="0"/>
              <a:t>AI/ML for IMS services</a:t>
            </a:r>
            <a:br>
              <a:rPr lang="en-US" sz="3200" dirty="0"/>
            </a:br>
            <a:r>
              <a:rPr lang="en-US" sz="3200" dirty="0"/>
              <a:t>(AIML_IMS-MED)</a:t>
            </a:r>
          </a:p>
        </p:txBody>
      </p:sp>
      <p:graphicFrame>
        <p:nvGraphicFramePr>
          <p:cNvPr id="2" name="Table 1">
            <a:extLst>
              <a:ext uri="{FF2B5EF4-FFF2-40B4-BE49-F238E27FC236}">
                <a16:creationId xmlns:a16="http://schemas.microsoft.com/office/drawing/2014/main" id="{14A7075B-8DBC-4F42-0CA8-73A9AE40CEC2}"/>
              </a:ext>
            </a:extLst>
          </p:cNvPr>
          <p:cNvGraphicFramePr>
            <a:graphicFrameLocks noGrp="1"/>
          </p:cNvGraphicFramePr>
          <p:nvPr>
            <p:extLst>
              <p:ext uri="{D42A27DB-BD31-4B8C-83A1-F6EECF244321}">
                <p14:modId xmlns:p14="http://schemas.microsoft.com/office/powerpoint/2010/main" val="3371905061"/>
              </p:ext>
            </p:extLst>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1080049</a:t>
                      </a:r>
                    </a:p>
                  </a:txBody>
                  <a:tcPr marL="9525" marR="9525" marT="9525" marB="0" anchor="b"/>
                </a:tc>
                <a:tc>
                  <a:txBody>
                    <a:bodyPr/>
                    <a:lstStyle/>
                    <a:p>
                      <a:pPr marL="0" algn="l" defTabSz="914400" rtl="0" eaLnBrk="1" fontAlgn="b" latinLnBrk="0" hangingPunct="1"/>
                      <a:r>
                        <a:rPr lang="fr-FR" sz="1100" kern="1200" dirty="0">
                          <a:solidFill>
                            <a:schemeClr val="dk1"/>
                          </a:solidFill>
                          <a:latin typeface="+mn-lt"/>
                          <a:ea typeface="+mn-ea"/>
                          <a:cs typeface="+mn-cs"/>
                        </a:rPr>
                        <a:t>AI/ML for IMS services</a:t>
                      </a:r>
                    </a:p>
                  </a:txBody>
                  <a:tcPr marL="0" marR="0" marT="0" marB="0"/>
                </a:tc>
                <a:tc>
                  <a:txBody>
                    <a:bodyPr/>
                    <a:lstStyle/>
                    <a:p>
                      <a:pPr algn="l" fontAlgn="b"/>
                      <a:r>
                        <a:rPr lang="en-US" sz="1100" dirty="0"/>
                        <a:t>AI_IMS-MED</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0%</a:t>
                      </a:r>
                    </a:p>
                  </a:txBody>
                  <a:tcPr marL="36001" marR="36001" marT="0" marB="0" anchor="b"/>
                </a:tc>
                <a:tc>
                  <a:txBody>
                    <a:bodyPr/>
                    <a:lstStyle/>
                    <a:p>
                      <a:pPr algn="l" fontAlgn="ctr">
                        <a:buNone/>
                      </a:pPr>
                      <a:r>
                        <a:rPr lang="fr-FR" sz="1100" b="0" i="0" u="sng" strike="noStrike" dirty="0">
                          <a:solidFill>
                            <a:srgbClr val="0563C1"/>
                          </a:solidFill>
                          <a:effectLst/>
                          <a:latin typeface="Calibri" panose="020F0502020204030204" pitchFamily="34" charset="0"/>
                          <a:hlinkClick r:id="rId2"/>
                        </a:rPr>
                        <a:t>SP-250878</a:t>
                      </a:r>
                      <a:endParaRPr lang="fr-FR" sz="1100" b="0" i="0" u="sng" strike="noStrike" dirty="0">
                        <a:solidFill>
                          <a:srgbClr val="0563C1"/>
                        </a:solidFill>
                        <a:effectLst/>
                        <a:latin typeface="Calibri" panose="020F0502020204030204" pitchFamily="34" charset="0"/>
                      </a:endParaRPr>
                    </a:p>
                  </a:txBody>
                  <a:tcPr marL="0" marR="0" marT="0" marB="0" anchor="ctr"/>
                </a:tc>
                <a:tc>
                  <a:txBody>
                    <a:bodyPr/>
                    <a:lstStyle/>
                    <a:p>
                      <a:pPr algn="r">
                        <a:lnSpc>
                          <a:spcPct val="107000"/>
                        </a:lnSpc>
                        <a:spcAft>
                          <a:spcPts val="800"/>
                        </a:spcAft>
                      </a:pPr>
                      <a:r>
                        <a:rPr lang="en-GB" sz="1100" b="0" dirty="0">
                          <a:solidFill>
                            <a:srgbClr val="FF0000"/>
                          </a:solidFill>
                        </a:rPr>
                        <a:t>0%</a:t>
                      </a: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5GA</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86D4051C-703C-F00B-9A82-AB70F1D68BD5}"/>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The AI_IMS-MED work item will focus solely on enabling AI/ML media processing as part of IMS-based services (including audio, video and AR calls) and has the following objectives in Rel-20:</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Extend TS 26.114 and TS 26.264 specifications to support AI/ML data delivery and AI/ML media processing in IMS services.</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Specify support for AI/ML data signaling and negotiation, including support for split inferencing.</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Select interoperable formats for AI/ML model and intermediate data.</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Define the support of the configuration, delivery, compression, and processing of AI/ML data as identified in TR 26.927 clause 6, as needed, along with relevant optional metadata, as identified in TR 26.927 clause 6.6.</a:t>
            </a:r>
          </a:p>
          <a:p>
            <a:pPr lvl="1">
              <a:lnSpc>
                <a:spcPct val="93000"/>
              </a:lnSpc>
              <a:spcBef>
                <a:spcPct val="15000"/>
              </a:spcBef>
              <a:spcAft>
                <a:spcPct val="15000"/>
              </a:spcAft>
              <a:buSzPct val="100000"/>
              <a:tabLst>
                <a:tab pos="285750" algn="l"/>
              </a:tabLst>
              <a:defRPr/>
            </a:pPr>
            <a:endParaRPr lang="en-US" sz="1400" dirty="0">
              <a:ea typeface="Times New Roman" panose="02020603050405020304" pitchFamily="18" charset="0"/>
            </a:endParaRPr>
          </a:p>
          <a:p>
            <a:pPr marL="287338" lvl="0"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a:t>
            </a:r>
          </a:p>
          <a:p>
            <a:r>
              <a:rPr lang="en-GB" sz="1400" dirty="0">
                <a:cs typeface="Arial" pitchFamily="34" charset="0"/>
              </a:rPr>
              <a:t>None due to Rel-19 completion prioritization</a:t>
            </a:r>
            <a:endParaRPr lang="fr-FR" sz="1400" dirty="0"/>
          </a:p>
        </p:txBody>
      </p:sp>
    </p:spTree>
    <p:extLst>
      <p:ext uri="{BB962C8B-B14F-4D97-AF65-F5344CB8AC3E}">
        <p14:creationId xmlns:p14="http://schemas.microsoft.com/office/powerpoint/2010/main" val="2036801150"/>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Ongoing Study Items targeting Rel-19</a:t>
            </a:r>
          </a:p>
        </p:txBody>
      </p:sp>
      <p:graphicFrame>
        <p:nvGraphicFramePr>
          <p:cNvPr id="2" name="Table 1">
            <a:extLst>
              <a:ext uri="{FF2B5EF4-FFF2-40B4-BE49-F238E27FC236}">
                <a16:creationId xmlns:a16="http://schemas.microsoft.com/office/drawing/2014/main" id="{3C7590FF-ECDB-1345-A7AF-5C22F4EADD2B}"/>
              </a:ext>
            </a:extLst>
          </p:cNvPr>
          <p:cNvGraphicFramePr>
            <a:graphicFrameLocks noGrp="1"/>
          </p:cNvGraphicFramePr>
          <p:nvPr>
            <p:extLst>
              <p:ext uri="{D42A27DB-BD31-4B8C-83A1-F6EECF244321}">
                <p14:modId xmlns:p14="http://schemas.microsoft.com/office/powerpoint/2010/main" val="3669813298"/>
              </p:ext>
            </p:extLst>
          </p:nvPr>
        </p:nvGraphicFramePr>
        <p:xfrm>
          <a:off x="654634" y="1459147"/>
          <a:ext cx="10084901" cy="88114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675244">
                  <a:extLst>
                    <a:ext uri="{9D8B030D-6E8A-4147-A177-3AD203B41FA5}">
                      <a16:colId xmlns:a16="http://schemas.microsoft.com/office/drawing/2014/main" val="20001"/>
                    </a:ext>
                  </a:extLst>
                </a:gridCol>
                <a:gridCol w="1459689">
                  <a:extLst>
                    <a:ext uri="{9D8B030D-6E8A-4147-A177-3AD203B41FA5}">
                      <a16:colId xmlns:a16="http://schemas.microsoft.com/office/drawing/2014/main" val="20002"/>
                    </a:ext>
                  </a:extLst>
                </a:gridCol>
                <a:gridCol w="776995">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98166">
                  <a:extLst>
                    <a:ext uri="{9D8B030D-6E8A-4147-A177-3AD203B41FA5}">
                      <a16:colId xmlns:a16="http://schemas.microsoft.com/office/drawing/2014/main" val="20005"/>
                    </a:ext>
                  </a:extLst>
                </a:gridCol>
                <a:gridCol w="487962">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r">
                        <a:lnSpc>
                          <a:spcPct val="107000"/>
                        </a:lnSpc>
                        <a:spcAft>
                          <a:spcPts val="800"/>
                        </a:spcAft>
                      </a:pPr>
                      <a:r>
                        <a:rPr lang="en-GB" sz="1100" b="0" kern="1200" dirty="0">
                          <a:solidFill>
                            <a:schemeClr val="lt1"/>
                          </a:solidFill>
                          <a:latin typeface="+mn-lt"/>
                          <a:ea typeface="+mn-ea"/>
                          <a:cs typeface="+mn-cs"/>
                        </a:rPr>
                        <a:t>WID</a:t>
                      </a:r>
                      <a:endParaRPr lang="en-GB" sz="1100" b="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Study on 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rgbClr val="FF0000"/>
                          </a:solidFill>
                        </a:rPr>
                        <a:t>70%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SP-240479</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33CC33"/>
                          </a:solidFill>
                        </a:rPr>
                        <a:t>Complete!</a:t>
                      </a:r>
                    </a:p>
                  </a:txBody>
                  <a:tcPr marL="36001" marR="36001" marT="0" marB="0" anchor="b"/>
                </a:tc>
                <a:extLst>
                  <a:ext uri="{0D108BD9-81ED-4DB2-BD59-A6C34878D82A}">
                    <a16:rowId xmlns:a16="http://schemas.microsoft.com/office/drawing/2014/main" val="4092775877"/>
                  </a:ext>
                </a:extLst>
              </a:tr>
              <a:tr h="265183">
                <a:tc>
                  <a:txBody>
                    <a:bodyPr/>
                    <a:lstStyle/>
                    <a:p>
                      <a:pPr algn="r" fontAlgn="b"/>
                      <a:r>
                        <a:rPr lang="en-US" sz="1100" dirty="0">
                          <a:solidFill>
                            <a:schemeClr val="bg1"/>
                          </a:solidFill>
                        </a:rPr>
                        <a:t>1040022</a:t>
                      </a:r>
                    </a:p>
                  </a:txBody>
                  <a:tcPr marL="9525" marR="9525" marT="9525" marB="0" anchor="b"/>
                </a:tc>
                <a:tc>
                  <a:txBody>
                    <a:bodyPr/>
                    <a:lstStyle/>
                    <a:p>
                      <a:pPr algn="l" fontAlgn="b"/>
                      <a:r>
                        <a:rPr lang="en-US" sz="1100" dirty="0">
                          <a:solidFill>
                            <a:schemeClr val="tx1"/>
                          </a:solidFill>
                        </a:rPr>
                        <a:t>Study on Spatial Computing for AR Services</a:t>
                      </a:r>
                    </a:p>
                  </a:txBody>
                  <a:tcPr marL="9525" marR="9525" marT="9525" marB="0" anchor="b"/>
                </a:tc>
                <a:tc>
                  <a:txBody>
                    <a:bodyPr/>
                    <a:lstStyle/>
                    <a:p>
                      <a:pPr algn="l" fontAlgn="b"/>
                      <a:r>
                        <a:rPr lang="en-US" sz="1100" dirty="0" err="1">
                          <a:solidFill>
                            <a:schemeClr val="tx1"/>
                          </a:solidFill>
                        </a:rPr>
                        <a:t>FS_ARSpatial</a:t>
                      </a:r>
                      <a:endParaRPr lang="en-US" sz="1100" dirty="0">
                        <a:solidFill>
                          <a:schemeClr val="tx1"/>
                        </a:solidFill>
                      </a:endParaRPr>
                    </a:p>
                  </a:txBody>
                  <a:tcPr marL="9525" marR="9525" marT="9525" marB="0" anchor="b"/>
                </a:tc>
                <a:tc>
                  <a:txBody>
                    <a:bodyPr/>
                    <a:lstStyle/>
                    <a:p>
                      <a:pPr algn="r" fontAlgn="b"/>
                      <a:r>
                        <a:rPr lang="en-US" sz="1100" dirty="0">
                          <a:solidFill>
                            <a:srgbClr val="FF0000"/>
                          </a:solidFill>
                        </a:rPr>
                        <a:t>9/9/2025</a:t>
                      </a:r>
                    </a:p>
                  </a:txBody>
                  <a:tcPr marL="9525" marR="9525" marT="9525" marB="0" anchor="b"/>
                </a:tc>
                <a:tc>
                  <a:txBody>
                    <a:bodyPr/>
                    <a:lstStyle/>
                    <a:p>
                      <a:pPr algn="r">
                        <a:lnSpc>
                          <a:spcPct val="107000"/>
                        </a:lnSpc>
                        <a:spcAft>
                          <a:spcPts val="800"/>
                        </a:spcAft>
                      </a:pPr>
                      <a:r>
                        <a:rPr lang="en-GB" sz="1100" dirty="0">
                          <a:solidFill>
                            <a:srgbClr val="FF0000"/>
                          </a:solidFill>
                        </a:rPr>
                        <a:t>85%</a:t>
                      </a:r>
                    </a:p>
                  </a:txBody>
                  <a:tcPr marL="36001" marR="36001" marT="0" marB="0" anchor="b"/>
                </a:tc>
                <a:tc>
                  <a:txBody>
                    <a:bodyPr/>
                    <a:lstStyle/>
                    <a:p>
                      <a:pPr algn="r" fontAlgn="t"/>
                      <a:r>
                        <a:rPr lang="en-US" sz="1100" b="0" i="0" u="sng" strike="noStrike" dirty="0">
                          <a:solidFill>
                            <a:srgbClr val="0000FF"/>
                          </a:solidFill>
                          <a:effectLst/>
                          <a:latin typeface="+mn-lt"/>
                          <a:hlinkClick r:id="rId3"/>
                        </a:rPr>
                        <a:t>SP-240927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100%</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33CC33"/>
                          </a:solidFill>
                        </a:rPr>
                        <a:t>Complete!</a:t>
                      </a:r>
                    </a:p>
                  </a:txBody>
                  <a:tcPr marL="36001" marR="36001" marT="0" marB="0" anchor="b"/>
                </a:tc>
                <a:extLst>
                  <a:ext uri="{0D108BD9-81ED-4DB2-BD59-A6C34878D82A}">
                    <a16:rowId xmlns:a16="http://schemas.microsoft.com/office/drawing/2014/main" val="1101476272"/>
                  </a:ext>
                </a:extLst>
              </a:tr>
            </a:tbl>
          </a:graphicData>
        </a:graphic>
      </p:graphicFrame>
    </p:spTree>
    <p:extLst>
      <p:ext uri="{BB962C8B-B14F-4D97-AF65-F5344CB8AC3E}">
        <p14:creationId xmlns:p14="http://schemas.microsoft.com/office/powerpoint/2010/main" val="1818184995"/>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Study on Beyond 2D Video</a:t>
            </a:r>
            <a:br>
              <a:rPr lang="en-US" dirty="0"/>
            </a:br>
            <a:r>
              <a:rPr lang="en-US" altLang="en-US" dirty="0"/>
              <a:t>(</a:t>
            </a:r>
            <a:r>
              <a:rPr lang="en-US" dirty="0"/>
              <a:t>FS_Beyond2D</a:t>
            </a:r>
            <a:r>
              <a:rPr lang="en-US" altLang="en-US" dirty="0"/>
              <a:t>) – </a:t>
            </a:r>
            <a:r>
              <a:rPr lang="en-US" altLang="en-US" dirty="0">
                <a:solidFill>
                  <a:srgbClr val="33CC33"/>
                </a:solidFill>
              </a:rPr>
              <a:t>Complete!</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622835871"/>
              </p:ext>
            </p:extLst>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Study on 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rgbClr val="FF0000"/>
                          </a:solidFill>
                        </a:rPr>
                        <a:t>70%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SP-240479</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33CC33"/>
                          </a:solidFill>
                        </a:rPr>
                        <a:t>Complete!</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100" b="1" u="sng" dirty="0">
                <a:cs typeface="Arial" pitchFamily="34" charset="0"/>
              </a:rPr>
              <a:t>Purpose</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Identify and document beyond 2D formats, that are market-relevant</a:t>
            </a:r>
            <a:r>
              <a:rPr lang="en-GB" sz="1100" dirty="0">
                <a:effectLst/>
                <a:ea typeface="Times New Roman" panose="02020603050405020304" pitchFamily="18" charset="0"/>
              </a:rPr>
              <a:t> within the next years</a:t>
            </a:r>
            <a:r>
              <a:rPr lang="en-US" sz="1100" dirty="0">
                <a:effectLst/>
                <a:ea typeface="Times New Roman" panose="02020603050405020304" pitchFamily="18" charset="0"/>
              </a:rPr>
              <a:t>, generated from established and emerging capturing systems </a:t>
            </a:r>
            <a:r>
              <a:rPr lang="en-GB" sz="1100" dirty="0">
                <a:effectLst/>
                <a:ea typeface="Times New Roman" panose="02020603050405020304" pitchFamily="18" charset="0"/>
              </a:rPr>
              <a:t>(including cameras for spatial video capturing)</a:t>
            </a:r>
            <a:r>
              <a:rPr lang="en-US" sz="1100" dirty="0">
                <a:effectLst/>
                <a:ea typeface="Times New Roman" panose="02020603050405020304" pitchFamily="18" charset="0"/>
              </a:rPr>
              <a:t>, contribution, and usable on display technologies</a:t>
            </a:r>
            <a:r>
              <a:rPr lang="en-GB" sz="1100" dirty="0">
                <a:effectLst/>
                <a:ea typeface="Times New Roman" panose="02020603050405020304" pitchFamily="18" charset="0"/>
              </a:rPr>
              <a:t> (smartphones, VR HMDs, AR glasses, autostereoscopic and </a:t>
            </a:r>
            <a:r>
              <a:rPr lang="en-GB" sz="1100" dirty="0" err="1">
                <a:effectLst/>
                <a:ea typeface="Times New Roman" panose="02020603050405020304" pitchFamily="18" charset="0"/>
              </a:rPr>
              <a:t>multiscopic</a:t>
            </a:r>
            <a:r>
              <a:rPr lang="en-GB" sz="1100" dirty="0">
                <a:effectLst/>
                <a:ea typeface="Times New Roman" panose="02020603050405020304" pitchFamily="18" charset="0"/>
              </a:rPr>
              <a:t> displays)</a:t>
            </a:r>
            <a:r>
              <a:rPr lang="en-US" sz="1100" dirty="0">
                <a:effectLst/>
                <a:ea typeface="Times New Roman" panose="02020603050405020304" pitchFamily="18" charset="0"/>
              </a:rPr>
              <a:t>. Establish and document a set of beyond 2D video end-to-end reference scenarios; Define concrete evaluation framework per scenario; </a:t>
            </a:r>
            <a:r>
              <a:rPr lang="en-GB" sz="1100" dirty="0">
                <a:effectLst/>
                <a:ea typeface="Times New Roman" panose="02020603050405020304" pitchFamily="18" charset="0"/>
              </a:rPr>
              <a:t>Identify potential areas for normative work as the next phase and communicate with other 3GPP WGs regarding</a:t>
            </a:r>
            <a:r>
              <a:rPr lang="en-US" sz="1100" dirty="0">
                <a:effectLst/>
                <a:ea typeface="SimSun" panose="02010600030101010101" pitchFamily="2" charset="-122"/>
              </a:rPr>
              <a:t> r</a:t>
            </a:r>
            <a:r>
              <a:rPr lang="en-GB" sz="1100" dirty="0" err="1">
                <a:effectLst/>
                <a:ea typeface="Times New Roman" panose="02020603050405020304" pitchFamily="18" charset="0"/>
              </a:rPr>
              <a:t>elevant</a:t>
            </a:r>
            <a:r>
              <a:rPr lang="en-GB" sz="1100" dirty="0">
                <a:effectLst/>
                <a:ea typeface="Times New Roman" panose="02020603050405020304" pitchFamily="18" charset="0"/>
              </a:rPr>
              <a:t> aspects related to the study to the extent needed.</a:t>
            </a:r>
          </a:p>
          <a:p>
            <a:pPr marL="0" indent="0">
              <a:lnSpc>
                <a:spcPct val="93000"/>
              </a:lnSpc>
              <a:spcBef>
                <a:spcPct val="15000"/>
              </a:spcBef>
              <a:spcAft>
                <a:spcPct val="15000"/>
              </a:spcAft>
              <a:buSzPct val="100000"/>
              <a:buNone/>
              <a:tabLst>
                <a:tab pos="285750" algn="l"/>
              </a:tabLst>
              <a:defRPr/>
            </a:pPr>
            <a:r>
              <a:rPr lang="en-GB" sz="1100" b="1" u="sng" dirty="0">
                <a:cs typeface="Arial" pitchFamily="34" charset="0"/>
              </a:rPr>
              <a:t>Progress in the last quarter</a:t>
            </a:r>
            <a:endParaRPr lang="en-US" altLang="zh-CN" sz="11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We agreed an update to the annex on data management and hosting, some evaluation results on stereoscopic video, a description of the support of 3D Gaussian Splats (3DGS) in glTF just developed by MPEG. On point clouds we have included evaluation results, some corrections on the annexes of the TR. We have extensively discussed the gaps and optimization potentials as well as the conclusions and proposed next steps that are documented into the final version of the Draft TR. 2 new studies from the Rel-20 package 1 are motivated by the conclusions of the present study.</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The Draft TR is to sent to SA for approval with its cover page meaning that if agreed we will declare the completion of the study.</a:t>
            </a:r>
          </a:p>
          <a:p>
            <a:pPr>
              <a:lnSpc>
                <a:spcPct val="93000"/>
              </a:lnSpc>
              <a:spcBef>
                <a:spcPct val="15000"/>
              </a:spcBef>
              <a:spcAft>
                <a:spcPct val="15000"/>
              </a:spcAft>
              <a:buSzPct val="100000"/>
              <a:tabLst>
                <a:tab pos="285750" algn="l"/>
              </a:tabLst>
              <a:defRPr/>
            </a:pPr>
            <a:endParaRPr lang="en-US" sz="1100" dirty="0">
              <a:effectLst/>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endParaRPr lang="en-US" sz="1100" dirty="0">
              <a:ea typeface="Times New Roman" panose="02020603050405020304" pitchFamily="18" charset="0"/>
            </a:endParaRPr>
          </a:p>
          <a:p>
            <a:pPr>
              <a:lnSpc>
                <a:spcPct val="93000"/>
              </a:lnSpc>
              <a:spcBef>
                <a:spcPct val="15000"/>
              </a:spcBef>
              <a:spcAft>
                <a:spcPct val="15000"/>
              </a:spcAft>
              <a:buSzPct val="100000"/>
              <a:tabLst>
                <a:tab pos="285750" algn="l"/>
              </a:tabLst>
              <a:defRPr/>
            </a:pPr>
            <a:endParaRPr lang="en-US" sz="1100" dirty="0">
              <a:effectLst/>
              <a:ea typeface="Times New Roman" panose="02020603050405020304" pitchFamily="18" charset="0"/>
            </a:endParaRPr>
          </a:p>
          <a:p>
            <a:pPr>
              <a:lnSpc>
                <a:spcPct val="93000"/>
              </a:lnSpc>
              <a:spcBef>
                <a:spcPct val="15000"/>
              </a:spcBef>
              <a:spcAft>
                <a:spcPct val="15000"/>
              </a:spcAft>
              <a:buSzPct val="100000"/>
              <a:tabLst>
                <a:tab pos="285750" algn="l"/>
              </a:tabLst>
              <a:defRPr/>
            </a:pPr>
            <a:endParaRPr lang="en-US" sz="1100" dirty="0">
              <a:effectLst/>
              <a:ea typeface="Times New Roman" panose="02020603050405020304" pitchFamily="18" charset="0"/>
            </a:endParaRPr>
          </a:p>
          <a:p>
            <a:pPr marL="0" lvl="0" indent="0" fontAlgn="base">
              <a:lnSpc>
                <a:spcPct val="93000"/>
              </a:lnSpc>
              <a:spcBef>
                <a:spcPct val="15000"/>
              </a:spcBef>
              <a:spcAft>
                <a:spcPct val="15000"/>
              </a:spcAft>
              <a:buSzPct val="100000"/>
              <a:buNone/>
              <a:tabLst>
                <a:tab pos="285750" algn="l"/>
              </a:tabLst>
              <a:defRPr/>
            </a:pPr>
            <a:r>
              <a:rPr lang="en-GB" sz="11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100" dirty="0">
                <a:solidFill>
                  <a:prstClr val="black"/>
                </a:solidFill>
                <a:ea typeface="宋体" panose="02010600030101010101" pitchFamily="2" charset="-122"/>
                <a:cs typeface="Arial" pitchFamily="34" charset="0"/>
              </a:rPr>
              <a:t>Study complete</a:t>
            </a:r>
            <a:endParaRPr lang="en-US" sz="1100" dirty="0">
              <a:effectLst/>
              <a:ea typeface="SimSun" panose="02010600030101010101" pitchFamily="2" charset="-122"/>
            </a:endParaRPr>
          </a:p>
        </p:txBody>
      </p:sp>
      <p:graphicFrame>
        <p:nvGraphicFramePr>
          <p:cNvPr id="4" name="Table 4">
            <a:extLst>
              <a:ext uri="{FF2B5EF4-FFF2-40B4-BE49-F238E27FC236}">
                <a16:creationId xmlns:a16="http://schemas.microsoft.com/office/drawing/2014/main" id="{4EC9C639-4462-E1BD-1289-01863BFEF4EB}"/>
              </a:ext>
            </a:extLst>
          </p:cNvPr>
          <p:cNvGraphicFramePr>
            <a:graphicFrameLocks noGrp="1"/>
          </p:cNvGraphicFramePr>
          <p:nvPr>
            <p:extLst>
              <p:ext uri="{D42A27DB-BD31-4B8C-83A1-F6EECF244321}">
                <p14:modId xmlns:p14="http://schemas.microsoft.com/office/powerpoint/2010/main" val="2992491357"/>
              </p:ext>
            </p:extLst>
          </p:nvPr>
        </p:nvGraphicFramePr>
        <p:xfrm>
          <a:off x="1137925" y="4269922"/>
          <a:ext cx="9474202" cy="621293"/>
        </p:xfrm>
        <a:graphic>
          <a:graphicData uri="http://schemas.openxmlformats.org/drawingml/2006/table">
            <a:tbl>
              <a:tblPr/>
              <a:tblGrid>
                <a:gridCol w="725381">
                  <a:extLst>
                    <a:ext uri="{9D8B030D-6E8A-4147-A177-3AD203B41FA5}">
                      <a16:colId xmlns:a16="http://schemas.microsoft.com/office/drawing/2014/main" val="1716726221"/>
                    </a:ext>
                  </a:extLst>
                </a:gridCol>
                <a:gridCol w="2320578">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316493">
                <a:tc>
                  <a:txBody>
                    <a:bodyPr/>
                    <a:lstStyle/>
                    <a:p>
                      <a:pPr algn="ctr" fontAlgn="t"/>
                      <a:r>
                        <a:rPr lang="en-US" sz="1000" b="1" i="0" u="none" strike="noStrike">
                          <a:solidFill>
                            <a:srgbClr val="FFFFFF"/>
                          </a:solidFill>
                          <a:effectLst/>
                          <a:latin typeface="Arial" panose="020B0604020202020204" pitchFamily="34" charset="0"/>
                        </a:rPr>
                        <a:t>TDoc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1000" b="1" i="0" u="none" strike="noStrike" dirty="0">
                          <a:solidFill>
                            <a:srgbClr val="FFFFFF"/>
                          </a:solidFill>
                          <a:effectLst/>
                          <a:latin typeface="Arial" panose="020B0604020202020204" pitchFamily="34" charset="0"/>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1000" b="1" i="0" u="none" strike="noStrike" dirty="0">
                          <a:solidFill>
                            <a:srgbClr val="FFFFFF"/>
                          </a:solidFill>
                          <a:effectLst/>
                          <a:latin typeface="Arial" panose="020B0604020202020204" pitchFamily="34" charset="0"/>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1000" b="1" i="0" u="none" strike="noStrike" dirty="0">
                          <a:solidFill>
                            <a:srgbClr val="FFFFFF"/>
                          </a:solidFill>
                          <a:effectLst/>
                          <a:latin typeface="Arial" panose="020B0604020202020204" pitchFamily="34" charset="0"/>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1000" b="1" i="0" u="none" strike="noStrike">
                          <a:solidFill>
                            <a:srgbClr val="FFFFFF"/>
                          </a:solidFill>
                          <a:effectLst/>
                          <a:latin typeface="Arial" panose="020B0604020202020204" pitchFamily="34" charset="0"/>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1000" b="1" i="0" u="none" strike="noStrike">
                          <a:solidFill>
                            <a:srgbClr val="FFFFFF"/>
                          </a:solidFill>
                          <a:effectLst/>
                          <a:latin typeface="Arial" panose="020B0604020202020204" pitchFamily="34" charset="0"/>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1000" b="1" i="0" u="none" strike="noStrike">
                          <a:solidFill>
                            <a:srgbClr val="FFFFFF"/>
                          </a:solidFill>
                          <a:effectLst/>
                          <a:latin typeface="Arial" panose="020B0604020202020204" pitchFamily="34" charset="0"/>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1000" b="1" i="0" u="none" strike="noStrike">
                          <a:solidFill>
                            <a:srgbClr val="FFFFFF"/>
                          </a:solidFill>
                          <a:effectLst/>
                          <a:latin typeface="Arial" panose="020B0604020202020204" pitchFamily="34" charset="0"/>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294155">
                <a:tc>
                  <a:txBody>
                    <a:bodyPr/>
                    <a:lstStyle/>
                    <a:p>
                      <a:pPr algn="l" fontAlgn="t">
                        <a:buNone/>
                      </a:pPr>
                      <a:r>
                        <a:rPr lang="fr-FR" sz="1000" b="1" i="0" u="none" strike="noStrike" dirty="0">
                          <a:solidFill>
                            <a:srgbClr val="000000"/>
                          </a:solidFill>
                          <a:effectLst/>
                          <a:latin typeface="Arial" panose="020B0604020202020204" pitchFamily="34" charset="0"/>
                          <a:hlinkClick r:id="rId4"/>
                        </a:rPr>
                        <a:t>SP-250935</a:t>
                      </a:r>
                      <a:endParaRPr lang="fr-FR" sz="1000" b="1"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1000" b="0" i="0" u="none" strike="noStrike" dirty="0">
                          <a:solidFill>
                            <a:srgbClr val="000000"/>
                          </a:solidFill>
                          <a:effectLst/>
                          <a:latin typeface="Arial" panose="020B0604020202020204" pitchFamily="34" charset="0"/>
                        </a:rPr>
                        <a:t>TR 26.956, v 2.0.0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dirty="0">
                          <a:solidFill>
                            <a:srgbClr val="000000"/>
                          </a:solidFill>
                          <a:effectLst/>
                          <a:latin typeface="Arial" panose="020B0604020202020204" pitchFamily="34" charset="0"/>
                        </a:rPr>
                        <a:t>SA4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dirty="0">
                          <a:solidFill>
                            <a:srgbClr val="000000"/>
                          </a:solidFill>
                          <a:effectLst/>
                          <a:latin typeface="Arial" panose="020B0604020202020204" pitchFamily="34" charset="0"/>
                        </a:rPr>
                        <a:t>draft TR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1000" b="0" i="0" u="none" strike="noStrike">
                          <a:solidFill>
                            <a:srgbClr val="000000"/>
                          </a:solidFill>
                          <a:effectLst/>
                          <a:latin typeface="Arial" panose="020B0604020202020204" pitchFamily="34" charset="0"/>
                        </a:rPr>
                        <a:t>7.2.4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1000" b="0" i="0" u="none" strike="noStrike" dirty="0">
                          <a:solidFill>
                            <a:srgbClr val="000000"/>
                          </a:solidFill>
                          <a:effectLst/>
                          <a:latin typeface="Arial" panose="020B0604020202020204" pitchFamily="34" charset="0"/>
                        </a:rPr>
                        <a:t>SA WG4 </a:t>
                      </a:r>
                      <a:r>
                        <a:rPr lang="fr-FR" sz="1000" b="0" i="0" u="none" strike="noStrike" dirty="0" err="1">
                          <a:solidFill>
                            <a:srgbClr val="000000"/>
                          </a:solidFill>
                          <a:effectLst/>
                          <a:latin typeface="Arial" panose="020B0604020202020204" pitchFamily="34" charset="0"/>
                        </a:rPr>
                        <a:t>Specifications</a:t>
                      </a:r>
                      <a:r>
                        <a:rPr lang="fr-FR" sz="1000" b="0" i="0" u="none" strike="noStrike" dirty="0">
                          <a:solidFill>
                            <a:srgbClr val="000000"/>
                          </a:solidFill>
                          <a:effectLst/>
                          <a:latin typeface="Arial" panose="020B0604020202020204" pitchFamily="34" charset="0"/>
                        </a:rPr>
                        <a:t> for </a:t>
                      </a:r>
                      <a:r>
                        <a:rPr lang="fr-FR" sz="1000" b="0" i="0" u="none" strike="noStrike" dirty="0" err="1">
                          <a:solidFill>
                            <a:srgbClr val="000000"/>
                          </a:solidFill>
                          <a:effectLst/>
                          <a:latin typeface="Arial" panose="020B0604020202020204" pitchFamily="34" charset="0"/>
                        </a:rPr>
                        <a:t>Approval</a:t>
                      </a:r>
                      <a:endParaRPr lang="fr-FR" sz="10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BFBF"/>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000" b="1" i="0" u="sng" strike="noStrike" dirty="0">
                          <a:solidFill>
                            <a:srgbClr val="0000FF"/>
                          </a:solidFill>
                          <a:effectLst/>
                          <a:latin typeface="Arial" panose="020B0604020202020204" pitchFamily="34" charset="0"/>
                          <a:hlinkClick r:id="rId5"/>
                        </a:rPr>
                        <a:t>Rel-19</a:t>
                      </a:r>
                      <a:endParaRPr lang="en-US" sz="1000" b="1" i="0" u="sng" strike="noStrike" dirty="0">
                        <a:solidFill>
                          <a:srgbClr val="0000FF"/>
                        </a:solidFill>
                        <a:effectLst/>
                        <a:latin typeface="Arial" panose="020B0604020202020204" pitchFamily="34" charset="0"/>
                      </a:endParaRPr>
                    </a:p>
                    <a:p>
                      <a:pPr algn="l" fontAlgn="t"/>
                      <a:endParaRPr lang="en-US" sz="10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1093013"/>
                  </a:ext>
                </a:extLst>
              </a:tr>
            </a:tbl>
          </a:graphicData>
        </a:graphic>
      </p:graphicFrame>
    </p:spTree>
    <p:extLst>
      <p:ext uri="{BB962C8B-B14F-4D97-AF65-F5344CB8AC3E}">
        <p14:creationId xmlns:p14="http://schemas.microsoft.com/office/powerpoint/2010/main" val="442270582"/>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dirty="0"/>
              <a:t>Study on Spatial Computing for AR Services</a:t>
            </a:r>
            <a:br>
              <a:rPr lang="en-US" sz="3200" dirty="0"/>
            </a:br>
            <a:r>
              <a:rPr lang="en-US" altLang="en-US" dirty="0"/>
              <a:t>(</a:t>
            </a:r>
            <a:r>
              <a:rPr lang="en-US" sz="3200" dirty="0" err="1"/>
              <a:t>FS_ARSpatial</a:t>
            </a:r>
            <a:r>
              <a:rPr lang="en-US" altLang="en-US" dirty="0"/>
              <a:t>) – </a:t>
            </a:r>
            <a:r>
              <a:rPr lang="en-US" altLang="en-US" dirty="0">
                <a:solidFill>
                  <a:srgbClr val="33CC33"/>
                </a:solidFill>
              </a:rPr>
              <a:t>Complete!</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74427859"/>
              </p:ext>
            </p:extLst>
          </p:nvPr>
        </p:nvGraphicFramePr>
        <p:xfrm>
          <a:off x="647701" y="1374529"/>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1040022</a:t>
                      </a:r>
                    </a:p>
                  </a:txBody>
                  <a:tcPr marL="9525" marR="9525" marT="9525" marB="0" anchor="b"/>
                </a:tc>
                <a:tc>
                  <a:txBody>
                    <a:bodyPr/>
                    <a:lstStyle/>
                    <a:p>
                      <a:pPr algn="l" fontAlgn="b"/>
                      <a:r>
                        <a:rPr lang="en-US" sz="1100" dirty="0">
                          <a:solidFill>
                            <a:schemeClr val="tx1"/>
                          </a:solidFill>
                        </a:rPr>
                        <a:t>Study on Spatial Computing for AR Services</a:t>
                      </a:r>
                    </a:p>
                  </a:txBody>
                  <a:tcPr marL="9525" marR="9525" marT="9525" marB="0" anchor="b"/>
                </a:tc>
                <a:tc>
                  <a:txBody>
                    <a:bodyPr/>
                    <a:lstStyle/>
                    <a:p>
                      <a:pPr algn="l" fontAlgn="b"/>
                      <a:r>
                        <a:rPr lang="en-US" sz="1100" dirty="0" err="1">
                          <a:solidFill>
                            <a:schemeClr val="tx1"/>
                          </a:solidFill>
                        </a:rPr>
                        <a:t>FS_ARSpatial</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85%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SP-240927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100%</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33CC33"/>
                          </a:solidFill>
                        </a:rPr>
                        <a:t>Complete!</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070108"/>
            <a:ext cx="11068050" cy="4278606"/>
          </a:xfrm>
        </p:spPr>
        <p:txBody>
          <a:bodyPr>
            <a:normAutofit/>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a:spcBef>
                <a:spcPts val="0"/>
              </a:spcBef>
              <a:spcAft>
                <a:spcPts val="900"/>
              </a:spcAft>
            </a:pPr>
            <a:r>
              <a:rPr lang="en-US" sz="1400" dirty="0">
                <a:effectLst/>
                <a:ea typeface="Times New Roman" panose="02020603050405020304" pitchFamily="18" charset="0"/>
              </a:rPr>
              <a:t>Study how spatial computing functions such as </a:t>
            </a:r>
            <a:r>
              <a:rPr lang="en-US" sz="1400" dirty="0" err="1">
                <a:effectLst/>
                <a:ea typeface="Times New Roman" panose="02020603050405020304" pitchFamily="18" charset="0"/>
              </a:rPr>
              <a:t>relocalization</a:t>
            </a:r>
            <a:r>
              <a:rPr lang="en-US" sz="1400" dirty="0">
                <a:effectLst/>
                <a:ea typeface="Times New Roman" panose="02020603050405020304" pitchFamily="18" charset="0"/>
              </a:rPr>
              <a:t>, mapping, and semantic perception are realized and identify the necessary set of spatial mapping information. Collect and document the different formats for spatial descriptions as well as interoperability requirements for such descriptions.  Identify where spatial computing functions run and which media, metadata, and description formats are used for exchange between these elements based on the architecture defined in the TS 26.506. </a:t>
            </a:r>
          </a:p>
          <a:p>
            <a:pPr marL="0" marR="0" indent="0">
              <a:spcBef>
                <a:spcPts val="0"/>
              </a:spcBef>
              <a:spcAft>
                <a:spcPts val="900"/>
              </a:spcAft>
              <a:buNone/>
            </a:pPr>
            <a:r>
              <a:rPr lang="en-GB" sz="1400" b="1" u="sng" dirty="0">
                <a:cs typeface="Arial" pitchFamily="34" charset="0"/>
              </a:rPr>
              <a:t>Progress in the last quarter</a:t>
            </a:r>
            <a:endParaRPr lang="en-US" altLang="zh-CN" sz="14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We completed the technical report with final touches on the mapping of spatial computing to 5G services and the conclusions and proposed next steps.</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The Draft TR 26.819 id sent to SA for information.</a:t>
            </a:r>
          </a:p>
          <a:p>
            <a:pPr marL="0" indent="0">
              <a:lnSpc>
                <a:spcPct val="93000"/>
              </a:lnSpc>
              <a:spcBef>
                <a:spcPct val="15000"/>
              </a:spcBef>
              <a:spcAft>
                <a:spcPct val="15000"/>
              </a:spcAft>
              <a:buSzPct val="100000"/>
              <a:buNone/>
              <a:tabLst>
                <a:tab pos="285750" algn="l"/>
              </a:tabLst>
              <a:defRPr/>
            </a:pPr>
            <a:endParaRPr lang="en-US" sz="1400" dirty="0">
              <a:effectLst/>
              <a:ea typeface="Times New Roman" panose="02020603050405020304" pitchFamily="18" charset="0"/>
            </a:endParaRPr>
          </a:p>
          <a:p>
            <a:pPr>
              <a:lnSpc>
                <a:spcPct val="93000"/>
              </a:lnSpc>
              <a:spcBef>
                <a:spcPct val="15000"/>
              </a:spcBef>
              <a:spcAft>
                <a:spcPct val="15000"/>
              </a:spcAft>
              <a:buSzPct val="100000"/>
              <a:tabLst>
                <a:tab pos="285750" algn="l"/>
              </a:tabLst>
              <a:defRPr/>
            </a:pPr>
            <a:endParaRPr lang="en-US" sz="1400" b="1" u="sng" dirty="0">
              <a:cs typeface="Arial" pitchFamily="34" charset="0"/>
            </a:endParaRPr>
          </a:p>
          <a:p>
            <a:pPr marL="0" indent="0">
              <a:lnSpc>
                <a:spcPct val="93000"/>
              </a:lnSpc>
              <a:spcBef>
                <a:spcPct val="15000"/>
              </a:spcBef>
              <a:spcAft>
                <a:spcPct val="15000"/>
              </a:spcAft>
              <a:buSzPct val="100000"/>
              <a:buNone/>
              <a:tabLst>
                <a:tab pos="285750" algn="l"/>
              </a:tabLst>
              <a:defRPr/>
            </a:pPr>
            <a:endParaRPr lang="en-US" sz="1400" b="1" u="sng" dirty="0">
              <a:cs typeface="Arial" pitchFamily="34" charset="0"/>
            </a:endParaRPr>
          </a:p>
          <a:p>
            <a:pPr marL="0" indent="0">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Study complete.</a:t>
            </a:r>
            <a:endParaRPr lang="en-US" sz="1100" dirty="0">
              <a:effectLst/>
              <a:ea typeface="Times New Roman" panose="02020603050405020304" pitchFamily="18" charset="0"/>
            </a:endParaRPr>
          </a:p>
        </p:txBody>
      </p:sp>
      <p:graphicFrame>
        <p:nvGraphicFramePr>
          <p:cNvPr id="4" name="Table 4">
            <a:extLst>
              <a:ext uri="{FF2B5EF4-FFF2-40B4-BE49-F238E27FC236}">
                <a16:creationId xmlns:a16="http://schemas.microsoft.com/office/drawing/2014/main" id="{528668F5-E087-0D17-2C9F-B2D2C2C1AD43}"/>
              </a:ext>
            </a:extLst>
          </p:cNvPr>
          <p:cNvGraphicFramePr>
            <a:graphicFrameLocks noGrp="1"/>
          </p:cNvGraphicFramePr>
          <p:nvPr>
            <p:extLst>
              <p:ext uri="{D42A27DB-BD31-4B8C-83A1-F6EECF244321}">
                <p14:modId xmlns:p14="http://schemas.microsoft.com/office/powerpoint/2010/main" val="2833862928"/>
              </p:ext>
            </p:extLst>
          </p:nvPr>
        </p:nvGraphicFramePr>
        <p:xfrm>
          <a:off x="1258400" y="4507890"/>
          <a:ext cx="9474202" cy="621293"/>
        </p:xfrm>
        <a:graphic>
          <a:graphicData uri="http://schemas.openxmlformats.org/drawingml/2006/table">
            <a:tbl>
              <a:tblPr/>
              <a:tblGrid>
                <a:gridCol w="760181">
                  <a:extLst>
                    <a:ext uri="{9D8B030D-6E8A-4147-A177-3AD203B41FA5}">
                      <a16:colId xmlns:a16="http://schemas.microsoft.com/office/drawing/2014/main" val="1716726221"/>
                    </a:ext>
                  </a:extLst>
                </a:gridCol>
                <a:gridCol w="2285778">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316493">
                <a:tc>
                  <a:txBody>
                    <a:bodyPr/>
                    <a:lstStyle/>
                    <a:p>
                      <a:pPr algn="ctr" fontAlgn="t"/>
                      <a:r>
                        <a:rPr lang="en-US" sz="1000" b="1" i="0" u="none" strike="noStrike">
                          <a:solidFill>
                            <a:srgbClr val="FFFFFF"/>
                          </a:solidFill>
                          <a:effectLst/>
                          <a:latin typeface="Arial" panose="020B0604020202020204" pitchFamily="34" charset="0"/>
                        </a:rPr>
                        <a:t>TDoc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1000" b="1" i="0" u="none" strike="noStrike" dirty="0">
                          <a:solidFill>
                            <a:srgbClr val="FFFFFF"/>
                          </a:solidFill>
                          <a:effectLst/>
                          <a:latin typeface="Arial" panose="020B0604020202020204" pitchFamily="34" charset="0"/>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1000" b="1" i="0" u="none" strike="noStrike" dirty="0">
                          <a:solidFill>
                            <a:srgbClr val="FFFFFF"/>
                          </a:solidFill>
                          <a:effectLst/>
                          <a:latin typeface="Arial" panose="020B0604020202020204" pitchFamily="34" charset="0"/>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1000" b="1" i="0" u="none" strike="noStrike" dirty="0">
                          <a:solidFill>
                            <a:srgbClr val="FFFFFF"/>
                          </a:solidFill>
                          <a:effectLst/>
                          <a:latin typeface="Arial" panose="020B0604020202020204" pitchFamily="34" charset="0"/>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1000" b="1" i="0" u="none" strike="noStrike">
                          <a:solidFill>
                            <a:srgbClr val="FFFFFF"/>
                          </a:solidFill>
                          <a:effectLst/>
                          <a:latin typeface="Arial" panose="020B0604020202020204" pitchFamily="34" charset="0"/>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1000" b="1" i="0" u="none" strike="noStrike">
                          <a:solidFill>
                            <a:srgbClr val="FFFFFF"/>
                          </a:solidFill>
                          <a:effectLst/>
                          <a:latin typeface="Arial" panose="020B0604020202020204" pitchFamily="34" charset="0"/>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1000" b="1" i="0" u="none" strike="noStrike">
                          <a:solidFill>
                            <a:srgbClr val="FFFFFF"/>
                          </a:solidFill>
                          <a:effectLst/>
                          <a:latin typeface="Arial" panose="020B0604020202020204" pitchFamily="34" charset="0"/>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1000" b="1" i="0" u="none" strike="noStrike">
                          <a:solidFill>
                            <a:srgbClr val="FFFFFF"/>
                          </a:solidFill>
                          <a:effectLst/>
                          <a:latin typeface="Arial" panose="020B0604020202020204" pitchFamily="34" charset="0"/>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285750">
                <a:tc>
                  <a:txBody>
                    <a:bodyPr/>
                    <a:lstStyle/>
                    <a:p>
                      <a:pPr algn="l" fontAlgn="t">
                        <a:buNone/>
                      </a:pPr>
                      <a:r>
                        <a:rPr lang="fr-FR" sz="1000" b="1" i="0" u="none" strike="noStrike" dirty="0">
                          <a:solidFill>
                            <a:srgbClr val="000000"/>
                          </a:solidFill>
                          <a:effectLst/>
                          <a:latin typeface="Arial" panose="020B0604020202020204" pitchFamily="34" charset="0"/>
                          <a:hlinkClick r:id="rId3"/>
                        </a:rPr>
                        <a:t>SP-250934</a:t>
                      </a:r>
                      <a:endParaRPr lang="fr-FR" sz="1000" b="1"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1000" b="0" i="0" u="none" strike="noStrike" dirty="0">
                          <a:solidFill>
                            <a:srgbClr val="000000"/>
                          </a:solidFill>
                          <a:effectLst/>
                          <a:latin typeface="Arial" panose="020B0604020202020204" pitchFamily="34" charset="0"/>
                        </a:rPr>
                        <a:t>Draft TR 26.819 v2.0.0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dirty="0">
                          <a:solidFill>
                            <a:srgbClr val="000000"/>
                          </a:solidFill>
                          <a:effectLst/>
                          <a:latin typeface="Arial" panose="020B0604020202020204" pitchFamily="34" charset="0"/>
                        </a:rPr>
                        <a:t>SA4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dirty="0">
                          <a:solidFill>
                            <a:srgbClr val="000000"/>
                          </a:solidFill>
                          <a:effectLst/>
                          <a:latin typeface="Arial" panose="020B0604020202020204" pitchFamily="34" charset="0"/>
                        </a:rPr>
                        <a:t>draft TR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1000" b="0" i="0" u="none" strike="noStrike" dirty="0" err="1">
                          <a:solidFill>
                            <a:srgbClr val="000000"/>
                          </a:solidFill>
                          <a:effectLst/>
                          <a:latin typeface="Arial" panose="020B0604020202020204" pitchFamily="34" charset="0"/>
                        </a:rPr>
                        <a:t>Approval</a:t>
                      </a:r>
                      <a:endParaRPr lang="fr-FR" sz="10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1000" b="0" i="0" u="none" strike="noStrike">
                          <a:solidFill>
                            <a:srgbClr val="000000"/>
                          </a:solidFill>
                          <a:effectLst/>
                          <a:latin typeface="Arial" panose="020B0604020202020204" pitchFamily="34" charset="0"/>
                        </a:rPr>
                        <a:t>7.2.4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1000" b="0" i="0" u="none" strike="noStrike" dirty="0">
                          <a:solidFill>
                            <a:srgbClr val="000000"/>
                          </a:solidFill>
                          <a:effectLst/>
                          <a:latin typeface="Arial" panose="020B0604020202020204" pitchFamily="34" charset="0"/>
                        </a:rPr>
                        <a:t>SA WG4 </a:t>
                      </a:r>
                      <a:r>
                        <a:rPr lang="fr-FR" sz="1000" b="0" i="0" u="none" strike="noStrike" dirty="0" err="1">
                          <a:solidFill>
                            <a:srgbClr val="000000"/>
                          </a:solidFill>
                          <a:effectLst/>
                          <a:latin typeface="Arial" panose="020B0604020202020204" pitchFamily="34" charset="0"/>
                        </a:rPr>
                        <a:t>Specifications</a:t>
                      </a:r>
                      <a:r>
                        <a:rPr lang="fr-FR" sz="1000" b="0" i="0" u="none" strike="noStrike" dirty="0">
                          <a:solidFill>
                            <a:srgbClr val="000000"/>
                          </a:solidFill>
                          <a:effectLst/>
                          <a:latin typeface="Arial" panose="020B0604020202020204" pitchFamily="34" charset="0"/>
                        </a:rPr>
                        <a:t> for </a:t>
                      </a:r>
                      <a:r>
                        <a:rPr lang="fr-FR" sz="1000" b="0" i="0" u="none" strike="noStrike" dirty="0" err="1">
                          <a:solidFill>
                            <a:srgbClr val="000000"/>
                          </a:solidFill>
                          <a:effectLst/>
                          <a:latin typeface="Arial" panose="020B0604020202020204" pitchFamily="34" charset="0"/>
                        </a:rPr>
                        <a:t>Approval</a:t>
                      </a:r>
                      <a:endParaRPr lang="fr-FR" sz="10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BFBF"/>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000" b="1" i="0" u="sng" strike="noStrike" dirty="0">
                          <a:solidFill>
                            <a:srgbClr val="0000FF"/>
                          </a:solidFill>
                          <a:effectLst/>
                          <a:latin typeface="Arial" panose="020B0604020202020204" pitchFamily="34" charset="0"/>
                          <a:hlinkClick r:id="rId4"/>
                        </a:rPr>
                        <a:t>Rel-19</a:t>
                      </a:r>
                      <a:endParaRPr lang="en-US" sz="1000" b="1" i="0" u="sng" strike="noStrike" dirty="0">
                        <a:solidFill>
                          <a:srgbClr val="0000FF"/>
                        </a:solidFill>
                        <a:effectLst/>
                        <a:latin typeface="Arial" panose="020B0604020202020204" pitchFamily="34" charset="0"/>
                      </a:endParaRPr>
                    </a:p>
                    <a:p>
                      <a:pPr algn="l" fontAlgn="t"/>
                      <a:endParaRPr lang="en-US" sz="10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1093013"/>
                  </a:ext>
                </a:extLst>
              </a:tr>
            </a:tbl>
          </a:graphicData>
        </a:graphic>
      </p:graphicFrame>
    </p:spTree>
    <p:extLst>
      <p:ext uri="{BB962C8B-B14F-4D97-AF65-F5344CB8AC3E}">
        <p14:creationId xmlns:p14="http://schemas.microsoft.com/office/powerpoint/2010/main" val="3969708521"/>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87B846-BD8B-A9DC-84E2-781F096F5075}"/>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780E8539-2F12-045E-9094-DBE63A9B2BFF}"/>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Ongoing Study Items targeting Rel-20</a:t>
            </a:r>
          </a:p>
        </p:txBody>
      </p:sp>
      <p:graphicFrame>
        <p:nvGraphicFramePr>
          <p:cNvPr id="2" name="Table 1">
            <a:extLst>
              <a:ext uri="{FF2B5EF4-FFF2-40B4-BE49-F238E27FC236}">
                <a16:creationId xmlns:a16="http://schemas.microsoft.com/office/drawing/2014/main" id="{1A89D714-89B0-DADE-C269-FDCBDF9BDE15}"/>
              </a:ext>
            </a:extLst>
          </p:cNvPr>
          <p:cNvGraphicFramePr>
            <a:graphicFrameLocks noGrp="1"/>
          </p:cNvGraphicFramePr>
          <p:nvPr>
            <p:extLst>
              <p:ext uri="{D42A27DB-BD31-4B8C-83A1-F6EECF244321}">
                <p14:modId xmlns:p14="http://schemas.microsoft.com/office/powerpoint/2010/main" val="3989418025"/>
              </p:ext>
            </p:extLst>
          </p:nvPr>
        </p:nvGraphicFramePr>
        <p:xfrm>
          <a:off x="654634" y="1459147"/>
          <a:ext cx="10084901" cy="121642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675244">
                  <a:extLst>
                    <a:ext uri="{9D8B030D-6E8A-4147-A177-3AD203B41FA5}">
                      <a16:colId xmlns:a16="http://schemas.microsoft.com/office/drawing/2014/main" val="20001"/>
                    </a:ext>
                  </a:extLst>
                </a:gridCol>
                <a:gridCol w="1459689">
                  <a:extLst>
                    <a:ext uri="{9D8B030D-6E8A-4147-A177-3AD203B41FA5}">
                      <a16:colId xmlns:a16="http://schemas.microsoft.com/office/drawing/2014/main" val="20002"/>
                    </a:ext>
                  </a:extLst>
                </a:gridCol>
                <a:gridCol w="776995">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98166">
                  <a:extLst>
                    <a:ext uri="{9D8B030D-6E8A-4147-A177-3AD203B41FA5}">
                      <a16:colId xmlns:a16="http://schemas.microsoft.com/office/drawing/2014/main" val="20005"/>
                    </a:ext>
                  </a:extLst>
                </a:gridCol>
                <a:gridCol w="487962">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r">
                        <a:lnSpc>
                          <a:spcPct val="107000"/>
                        </a:lnSpc>
                        <a:spcAft>
                          <a:spcPts val="800"/>
                        </a:spcAft>
                      </a:pPr>
                      <a:r>
                        <a:rPr lang="en-GB" sz="1100" b="0" kern="1200" dirty="0">
                          <a:solidFill>
                            <a:schemeClr val="lt1"/>
                          </a:solidFill>
                          <a:latin typeface="+mn-lt"/>
                          <a:ea typeface="+mn-ea"/>
                          <a:cs typeface="+mn-cs"/>
                        </a:rPr>
                        <a:t>WID</a:t>
                      </a:r>
                      <a:endParaRPr lang="en-GB" sz="1100" b="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Study on 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12/12/2025</a:t>
                      </a:r>
                    </a:p>
                  </a:txBody>
                  <a:tcPr marL="9525" marR="9525" marT="9525" marB="0" anchor="b"/>
                </a:tc>
                <a:tc>
                  <a:txBody>
                    <a:bodyPr/>
                    <a:lstStyle/>
                    <a:p>
                      <a:pPr algn="r">
                        <a:lnSpc>
                          <a:spcPct val="107000"/>
                        </a:lnSpc>
                        <a:spcAft>
                          <a:spcPts val="800"/>
                        </a:spcAft>
                      </a:pPr>
                      <a:r>
                        <a:rPr lang="en-GB" sz="1100" dirty="0">
                          <a:solidFill>
                            <a:schemeClr val="tx1"/>
                          </a:solidFill>
                        </a:rPr>
                        <a:t>47%</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SP-240480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49%</a:t>
                      </a:r>
                    </a:p>
                  </a:txBody>
                  <a:tcPr marL="36001" marR="36001" marT="0" marB="0" anchor="b"/>
                </a:tc>
                <a:tc>
                  <a:txBody>
                    <a:bodyPr/>
                    <a:lstStyle/>
                    <a:p>
                      <a:pPr algn="r">
                        <a:lnSpc>
                          <a:spcPct val="107000"/>
                        </a:lnSpc>
                        <a:spcAft>
                          <a:spcPts val="800"/>
                        </a:spcAft>
                      </a:pPr>
                      <a:r>
                        <a:rPr lang="en-GB" sz="1100" dirty="0">
                          <a:solidFill>
                            <a:srgbClr val="FF0000"/>
                          </a:solidFill>
                        </a:rPr>
                        <a:t>5GA</a:t>
                      </a:r>
                    </a:p>
                  </a:txBody>
                  <a:tcPr marL="36001" marR="36001" marT="0" marB="0" anchor="b"/>
                </a:tc>
                <a:extLst>
                  <a:ext uri="{0D108BD9-81ED-4DB2-BD59-A6C34878D82A}">
                    <a16:rowId xmlns:a16="http://schemas.microsoft.com/office/drawing/2014/main" val="713869790"/>
                  </a:ext>
                </a:extLst>
              </a:tr>
              <a:tr h="265183">
                <a:tc>
                  <a:txBody>
                    <a:bodyPr/>
                    <a:lstStyle/>
                    <a:p>
                      <a:pPr algn="r" fontAlgn="b"/>
                      <a:r>
                        <a:rPr lang="en-US" sz="1100" dirty="0"/>
                        <a:t>1070055</a:t>
                      </a:r>
                    </a:p>
                  </a:txBody>
                  <a:tcPr marL="9525" marR="9525" marT="9525" marB="0" anchor="b"/>
                </a:tc>
                <a:tc>
                  <a:txBody>
                    <a:bodyPr/>
                    <a:lstStyle/>
                    <a:p>
                      <a:pPr algn="l" fontAlgn="b"/>
                      <a:r>
                        <a:rPr lang="en-US" sz="1100" dirty="0"/>
                        <a:t>Study on Ultra Low Bitrate Speech Codec</a:t>
                      </a:r>
                    </a:p>
                  </a:txBody>
                  <a:tcPr marL="9525" marR="9525" marT="9525" marB="0" anchor="b"/>
                </a:tc>
                <a:tc>
                  <a:txBody>
                    <a:bodyPr/>
                    <a:lstStyle/>
                    <a:p>
                      <a:pPr algn="l" fontAlgn="b"/>
                      <a:r>
                        <a:rPr lang="en-US" sz="1100" dirty="0"/>
                        <a:t>FS_ULBC</a:t>
                      </a:r>
                    </a:p>
                  </a:txBody>
                  <a:tcPr marL="9525" marR="9525" marT="9525" marB="0" anchor="b"/>
                </a:tc>
                <a:tc>
                  <a:txBody>
                    <a:bodyPr/>
                    <a:lstStyle/>
                    <a:p>
                      <a:pPr algn="r" fontAlgn="b"/>
                      <a:r>
                        <a:rPr lang="en-US" sz="1100" dirty="0">
                          <a:solidFill>
                            <a:schemeClr val="tx1"/>
                          </a:solidFill>
                        </a:rPr>
                        <a:t>6/6/2026</a:t>
                      </a:r>
                    </a:p>
                  </a:txBody>
                  <a:tcPr marL="9525" marR="9525" marT="9525" marB="0" anchor="b"/>
                </a:tc>
                <a:tc>
                  <a:txBody>
                    <a:bodyPr/>
                    <a:lstStyle/>
                    <a:p>
                      <a:pPr algn="r">
                        <a:lnSpc>
                          <a:spcPct val="107000"/>
                        </a:lnSpc>
                        <a:spcAft>
                          <a:spcPts val="800"/>
                        </a:spcAft>
                      </a:pPr>
                      <a:r>
                        <a:rPr lang="en-GB" sz="1100" b="0" dirty="0">
                          <a:solidFill>
                            <a:schemeClr val="tx1"/>
                          </a:solidFill>
                        </a:rPr>
                        <a:t>10%</a:t>
                      </a:r>
                    </a:p>
                  </a:txBody>
                  <a:tcPr marL="36001" marR="36001" marT="0" marB="0" anchor="b"/>
                </a:tc>
                <a:tc>
                  <a:txBody>
                    <a:bodyPr/>
                    <a:lstStyle/>
                    <a:p>
                      <a:pPr algn="r" fontAlgn="t"/>
                      <a:r>
                        <a:rPr lang="en-US" sz="1100" b="0" i="0" kern="1200" dirty="0">
                          <a:solidFill>
                            <a:schemeClr val="dk1"/>
                          </a:solidFill>
                          <a:effectLst/>
                          <a:latin typeface="+mn-lt"/>
                          <a:ea typeface="+mn-ea"/>
                          <a:cs typeface="+mn-cs"/>
                          <a:hlinkClick r:id="rId3"/>
                        </a:rPr>
                        <a:t>SP-250263</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rPr>
                        <a:t>15%</a:t>
                      </a:r>
                    </a:p>
                  </a:txBody>
                  <a:tcPr marL="36001" marR="36001" marT="0" marB="0" anchor="b"/>
                </a:tc>
                <a:tc>
                  <a:txBody>
                    <a:bodyPr/>
                    <a:lstStyle/>
                    <a:p>
                      <a:pPr algn="r">
                        <a:lnSpc>
                          <a:spcPct val="107000"/>
                        </a:lnSpc>
                        <a:spcAft>
                          <a:spcPts val="800"/>
                        </a:spcAft>
                      </a:pPr>
                      <a:r>
                        <a:rPr lang="en-GB" sz="1100" dirty="0">
                          <a:solidFill>
                            <a:srgbClr val="FF0000"/>
                          </a:solidFill>
                        </a:rPr>
                        <a:t>5GA</a:t>
                      </a:r>
                    </a:p>
                  </a:txBody>
                  <a:tcPr marL="36001" marR="36001" marT="0" marB="0" anchor="b"/>
                </a:tc>
                <a:extLst>
                  <a:ext uri="{0D108BD9-81ED-4DB2-BD59-A6C34878D82A}">
                    <a16:rowId xmlns:a16="http://schemas.microsoft.com/office/drawing/2014/main" val="2965424918"/>
                  </a:ext>
                </a:extLst>
              </a:tr>
              <a:tr h="265183">
                <a:tc>
                  <a:txBody>
                    <a:bodyPr/>
                    <a:lstStyle/>
                    <a:p>
                      <a:pPr algn="r" fontAlgn="b"/>
                      <a:r>
                        <a:rPr lang="en-US" sz="1100" dirty="0"/>
                        <a:t>1080050</a:t>
                      </a:r>
                    </a:p>
                  </a:txBody>
                  <a:tcPr marL="9525" marR="9525" marT="9525" marB="0" anchor="b"/>
                </a:tc>
                <a:tc>
                  <a:txBody>
                    <a:bodyPr/>
                    <a:lstStyle/>
                    <a:p>
                      <a:pPr marL="0" algn="l" defTabSz="914400" rtl="0" eaLnBrk="1" fontAlgn="b" latinLnBrk="0" hangingPunct="1"/>
                      <a:r>
                        <a:rPr lang="fr-FR" sz="1100" kern="1200" dirty="0" err="1">
                          <a:solidFill>
                            <a:schemeClr val="dk1"/>
                          </a:solidFill>
                          <a:latin typeface="+mn-lt"/>
                          <a:ea typeface="+mn-ea"/>
                          <a:cs typeface="+mn-cs"/>
                        </a:rPr>
                        <a:t>Study</a:t>
                      </a:r>
                      <a:r>
                        <a:rPr lang="fr-FR" sz="1100" kern="1200" dirty="0">
                          <a:solidFill>
                            <a:schemeClr val="dk1"/>
                          </a:solidFill>
                          <a:latin typeface="+mn-lt"/>
                          <a:ea typeface="+mn-ea"/>
                          <a:cs typeface="+mn-cs"/>
                        </a:rPr>
                        <a:t> on Media Energy </a:t>
                      </a:r>
                      <a:r>
                        <a:rPr lang="fr-FR" sz="1100" kern="1200" dirty="0" err="1">
                          <a:solidFill>
                            <a:schemeClr val="dk1"/>
                          </a:solidFill>
                          <a:latin typeface="+mn-lt"/>
                          <a:ea typeface="+mn-ea"/>
                          <a:cs typeface="+mn-cs"/>
                        </a:rPr>
                        <a:t>Consumption</a:t>
                      </a:r>
                      <a:r>
                        <a:rPr lang="fr-FR" sz="1100" kern="1200" dirty="0">
                          <a:solidFill>
                            <a:schemeClr val="dk1"/>
                          </a:solidFill>
                          <a:latin typeface="+mn-lt"/>
                          <a:ea typeface="+mn-ea"/>
                          <a:cs typeface="+mn-cs"/>
                        </a:rPr>
                        <a:t> </a:t>
                      </a:r>
                      <a:r>
                        <a:rPr lang="fr-FR" sz="1100" kern="1200" dirty="0" err="1">
                          <a:solidFill>
                            <a:schemeClr val="dk1"/>
                          </a:solidFill>
                          <a:latin typeface="+mn-lt"/>
                          <a:ea typeface="+mn-ea"/>
                          <a:cs typeface="+mn-cs"/>
                        </a:rPr>
                        <a:t>Exposure</a:t>
                      </a:r>
                      <a:r>
                        <a:rPr lang="fr-FR" sz="1100" kern="1200" dirty="0">
                          <a:solidFill>
                            <a:schemeClr val="dk1"/>
                          </a:solidFill>
                          <a:latin typeface="+mn-lt"/>
                          <a:ea typeface="+mn-ea"/>
                          <a:cs typeface="+mn-cs"/>
                        </a:rPr>
                        <a:t> and Evaluation Framework phase 2</a:t>
                      </a:r>
                    </a:p>
                  </a:txBody>
                  <a:tcPr marL="0" marR="0" marT="0" marB="0"/>
                </a:tc>
                <a:tc>
                  <a:txBody>
                    <a:bodyPr/>
                    <a:lstStyle/>
                    <a:p>
                      <a:pPr algn="l" fontAlgn="b"/>
                      <a:r>
                        <a:rPr lang="en-US" sz="1100" dirty="0"/>
                        <a:t>FS_Energy_Ph2-MED</a:t>
                      </a:r>
                    </a:p>
                  </a:txBody>
                  <a:tcPr marL="9525" marR="9525" marT="9525" marB="0" anchor="b"/>
                </a:tc>
                <a:tc>
                  <a:txBody>
                    <a:bodyPr/>
                    <a:lstStyle/>
                    <a:p>
                      <a:pPr algn="r" fontAlgn="b"/>
                      <a:r>
                        <a:rPr lang="en-US" sz="1100" dirty="0">
                          <a:solidFill>
                            <a:schemeClr val="tx1"/>
                          </a:solidFill>
                        </a:rPr>
                        <a:t>3/3/2026</a:t>
                      </a:r>
                    </a:p>
                  </a:txBody>
                  <a:tcPr marL="9525" marR="9525" marT="9525" marB="0" anchor="b"/>
                </a:tc>
                <a:tc>
                  <a:txBody>
                    <a:bodyPr/>
                    <a:lstStyle/>
                    <a:p>
                      <a:pPr algn="r">
                        <a:lnSpc>
                          <a:spcPct val="107000"/>
                        </a:lnSpc>
                        <a:spcAft>
                          <a:spcPts val="800"/>
                        </a:spcAft>
                      </a:pPr>
                      <a:r>
                        <a:rPr lang="en-GB" sz="1100" dirty="0">
                          <a:solidFill>
                            <a:schemeClr val="tx1"/>
                          </a:solidFill>
                        </a:rPr>
                        <a:t>0%</a:t>
                      </a:r>
                    </a:p>
                  </a:txBody>
                  <a:tcPr marL="36001" marR="36001" marT="0" marB="0" anchor="b"/>
                </a:tc>
                <a:tc>
                  <a:txBody>
                    <a:bodyPr/>
                    <a:lstStyle/>
                    <a:p>
                      <a:pPr algn="r" fontAlgn="t"/>
                      <a:r>
                        <a:rPr lang="en-US" sz="1100" b="0" i="0" u="none" strike="noStrike" dirty="0">
                          <a:solidFill>
                            <a:schemeClr val="tx1"/>
                          </a:solidFill>
                          <a:effectLst/>
                          <a:latin typeface="+mn-lt"/>
                          <a:hlinkClick r:id="rId4"/>
                        </a:rPr>
                        <a:t>SP-250636</a:t>
                      </a:r>
                      <a:endParaRPr lang="en-US" sz="1100" b="0" i="0" u="none" strike="noStrike" dirty="0">
                        <a:solidFill>
                          <a:schemeClr val="tx1"/>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rPr>
                        <a:t>0%</a:t>
                      </a: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5GA</a:t>
                      </a:r>
                    </a:p>
                  </a:txBody>
                  <a:tcPr marL="36001" marR="36001" marT="0" marB="0" anchor="b"/>
                </a:tc>
                <a:extLst>
                  <a:ext uri="{0D108BD9-81ED-4DB2-BD59-A6C34878D82A}">
                    <a16:rowId xmlns:a16="http://schemas.microsoft.com/office/drawing/2014/main" val="3668089909"/>
                  </a:ext>
                </a:extLst>
              </a:tr>
            </a:tbl>
          </a:graphicData>
        </a:graphic>
      </p:graphicFrame>
    </p:spTree>
    <p:extLst>
      <p:ext uri="{BB962C8B-B14F-4D97-AF65-F5344CB8AC3E}">
        <p14:creationId xmlns:p14="http://schemas.microsoft.com/office/powerpoint/2010/main" val="63230154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dirty="0"/>
              <a:t>SA4 leadership and subgroups</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699" y="1454151"/>
            <a:ext cx="9177436" cy="4830763"/>
          </a:xfrm>
        </p:spPr>
        <p:txBody>
          <a:bodyPr/>
          <a:lstStyle/>
          <a:p>
            <a:pPr>
              <a:lnSpc>
                <a:spcPct val="90000"/>
              </a:lnSpc>
              <a:spcBef>
                <a:spcPts val="1800"/>
              </a:spcBef>
              <a:tabLst>
                <a:tab pos="2152650" algn="l"/>
                <a:tab pos="5118100" algn="l"/>
              </a:tabLst>
              <a:defRPr/>
            </a:pPr>
            <a:r>
              <a:rPr lang="fi-FI" kern="0" dirty="0"/>
              <a:t> SA4 officials:</a:t>
            </a:r>
          </a:p>
          <a:p>
            <a:pPr lvl="1">
              <a:lnSpc>
                <a:spcPct val="90000"/>
              </a:lnSpc>
              <a:spcBef>
                <a:spcPts val="400"/>
              </a:spcBef>
              <a:tabLst>
                <a:tab pos="2152650" algn="l"/>
                <a:tab pos="5118100" algn="l"/>
              </a:tabLst>
              <a:defRPr/>
            </a:pPr>
            <a:r>
              <a:rPr lang="fi-FI" sz="2000" kern="0" dirty="0"/>
              <a:t>Chair: </a:t>
            </a:r>
            <a:r>
              <a:rPr lang="en-GB" sz="2000" kern="0" dirty="0"/>
              <a:t>Gilles Teniou (Tencent, CCSA)</a:t>
            </a:r>
            <a:endParaRPr lang="en-US" sz="2000" kern="0" dirty="0">
              <a:solidFill>
                <a:srgbClr val="FF0000"/>
              </a:solidFill>
            </a:endParaRPr>
          </a:p>
          <a:p>
            <a:pPr lvl="1">
              <a:lnSpc>
                <a:spcPct val="90000"/>
              </a:lnSpc>
              <a:spcBef>
                <a:spcPts val="400"/>
              </a:spcBef>
              <a:tabLst>
                <a:tab pos="2152650" algn="l"/>
                <a:tab pos="5118100" algn="l"/>
              </a:tabLst>
              <a:defRPr/>
            </a:pPr>
            <a:r>
              <a:rPr lang="fi-FI" sz="2000" kern="0" dirty="0"/>
              <a:t>Vice Chairs: </a:t>
            </a:r>
          </a:p>
          <a:p>
            <a:pPr lvl="2">
              <a:lnSpc>
                <a:spcPct val="90000"/>
              </a:lnSpc>
              <a:spcBef>
                <a:spcPts val="200"/>
              </a:spcBef>
              <a:tabLst>
                <a:tab pos="2152650" algn="l"/>
                <a:tab pos="5118100" algn="l"/>
              </a:tabLst>
              <a:defRPr/>
            </a:pPr>
            <a:r>
              <a:rPr lang="en-GB" sz="1800" dirty="0" err="1"/>
              <a:t>Jaeyeon</a:t>
            </a:r>
            <a:r>
              <a:rPr lang="en-GB" sz="1800" dirty="0"/>
              <a:t> Song (Samsung Electronics Co., Ltd, TTA)</a:t>
            </a:r>
          </a:p>
          <a:p>
            <a:pPr lvl="2">
              <a:lnSpc>
                <a:spcPct val="90000"/>
              </a:lnSpc>
              <a:spcBef>
                <a:spcPts val="200"/>
              </a:spcBef>
              <a:tabLst>
                <a:tab pos="2152650" algn="l"/>
                <a:tab pos="5118100" algn="l"/>
              </a:tabLst>
              <a:defRPr/>
            </a:pPr>
            <a:r>
              <a:rPr lang="en-GB" sz="1800" dirty="0"/>
              <a:t>Mary-Luc </a:t>
            </a:r>
            <a:r>
              <a:rPr lang="en-GB" sz="1800" dirty="0" err="1"/>
              <a:t>Champel</a:t>
            </a:r>
            <a:r>
              <a:rPr lang="en-GB" sz="1800" dirty="0"/>
              <a:t> (Xiaomi, CCSA)</a:t>
            </a:r>
            <a:endParaRPr lang="en-GB" sz="1800" dirty="0">
              <a:solidFill>
                <a:srgbClr val="FF0000"/>
              </a:solidFill>
            </a:endParaRPr>
          </a:p>
          <a:p>
            <a:pPr lvl="1">
              <a:lnSpc>
                <a:spcPct val="90000"/>
              </a:lnSpc>
              <a:spcBef>
                <a:spcPts val="400"/>
              </a:spcBef>
              <a:tabLst>
                <a:tab pos="2152650" algn="l"/>
                <a:tab pos="5118100" algn="l"/>
              </a:tabLst>
              <a:defRPr/>
            </a:pPr>
            <a:r>
              <a:rPr lang="fi-FI" sz="2000" kern="0" dirty="0"/>
              <a:t>Secretary: Andrijana Brekalo (MCC Support)</a:t>
            </a:r>
          </a:p>
          <a:p>
            <a:pPr>
              <a:lnSpc>
                <a:spcPct val="90000"/>
              </a:lnSpc>
              <a:spcBef>
                <a:spcPts val="1800"/>
              </a:spcBef>
              <a:spcAft>
                <a:spcPts val="0"/>
              </a:spcAft>
              <a:tabLst>
                <a:tab pos="2152650" algn="l"/>
                <a:tab pos="5118100" algn="l"/>
              </a:tabLst>
              <a:defRPr/>
            </a:pPr>
            <a:endParaRPr lang="fi-FI" sz="2000" kern="0" dirty="0"/>
          </a:p>
          <a:p>
            <a:pPr>
              <a:lnSpc>
                <a:spcPct val="90000"/>
              </a:lnSpc>
              <a:spcBef>
                <a:spcPts val="1800"/>
              </a:spcBef>
              <a:spcAft>
                <a:spcPts val="0"/>
              </a:spcAft>
              <a:tabLst>
                <a:tab pos="2152650" algn="l"/>
                <a:tab pos="5118100" algn="l"/>
              </a:tabLst>
              <a:defRPr/>
            </a:pPr>
            <a:r>
              <a:rPr lang="fi-FI" kern="0" dirty="0"/>
              <a:t> Sub Working Groups and their </a:t>
            </a:r>
            <a:r>
              <a:rPr lang="en-GB" kern="0" dirty="0"/>
              <a:t>leaders</a:t>
            </a:r>
          </a:p>
          <a:p>
            <a:pPr lvl="1">
              <a:lnSpc>
                <a:spcPct val="90000"/>
              </a:lnSpc>
              <a:spcBef>
                <a:spcPts val="1800"/>
              </a:spcBef>
              <a:spcAft>
                <a:spcPts val="0"/>
              </a:spcAft>
              <a:tabLst>
                <a:tab pos="2152650" algn="l"/>
                <a:tab pos="5118100" algn="l"/>
              </a:tabLst>
              <a:defRPr/>
            </a:pPr>
            <a:endParaRPr lang="en-GB" sz="1600" dirty="0"/>
          </a:p>
          <a:p>
            <a:pPr lvl="1">
              <a:lnSpc>
                <a:spcPct val="90000"/>
              </a:lnSpc>
              <a:spcBef>
                <a:spcPts val="1800"/>
              </a:spcBef>
              <a:spcAft>
                <a:spcPts val="0"/>
              </a:spcAft>
              <a:tabLst>
                <a:tab pos="2152650" algn="l"/>
                <a:tab pos="5118100" algn="l"/>
              </a:tabLst>
              <a:defRPr/>
            </a:pPr>
            <a:endParaRPr lang="en-GB" sz="1600" kern="0" dirty="0"/>
          </a:p>
          <a:p>
            <a:pPr lvl="1">
              <a:lnSpc>
                <a:spcPct val="90000"/>
              </a:lnSpc>
              <a:spcBef>
                <a:spcPts val="1800"/>
              </a:spcBef>
              <a:spcAft>
                <a:spcPts val="0"/>
              </a:spcAft>
              <a:tabLst>
                <a:tab pos="2152650" algn="l"/>
                <a:tab pos="5118100" algn="l"/>
              </a:tabLst>
              <a:defRPr/>
            </a:pPr>
            <a:endParaRPr lang="en-GB" sz="1600" dirty="0"/>
          </a:p>
          <a:p>
            <a:pPr marL="0" indent="0">
              <a:buNone/>
            </a:pPr>
            <a:endParaRPr lang="fr-FR" sz="2400" dirty="0"/>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981572464"/>
              </p:ext>
            </p:extLst>
          </p:nvPr>
        </p:nvGraphicFramePr>
        <p:xfrm>
          <a:off x="766119" y="4787698"/>
          <a:ext cx="10778182" cy="1334688"/>
        </p:xfrm>
        <a:graphic>
          <a:graphicData uri="http://schemas.openxmlformats.org/drawingml/2006/table">
            <a:tbl>
              <a:tblPr firstRow="1" bandRow="1">
                <a:tableStyleId>{5C22544A-7EE6-4342-B048-85BDC9FD1C3A}</a:tableStyleId>
              </a:tblPr>
              <a:tblGrid>
                <a:gridCol w="2542221">
                  <a:extLst>
                    <a:ext uri="{9D8B030D-6E8A-4147-A177-3AD203B41FA5}">
                      <a16:colId xmlns:a16="http://schemas.microsoft.com/office/drawing/2014/main" val="20000"/>
                    </a:ext>
                  </a:extLst>
                </a:gridCol>
                <a:gridCol w="2775270">
                  <a:extLst>
                    <a:ext uri="{9D8B030D-6E8A-4147-A177-3AD203B41FA5}">
                      <a16:colId xmlns:a16="http://schemas.microsoft.com/office/drawing/2014/main" val="20001"/>
                    </a:ext>
                  </a:extLst>
                </a:gridCol>
                <a:gridCol w="3312180">
                  <a:extLst>
                    <a:ext uri="{9D8B030D-6E8A-4147-A177-3AD203B41FA5}">
                      <a16:colId xmlns:a16="http://schemas.microsoft.com/office/drawing/2014/main" val="20002"/>
                    </a:ext>
                  </a:extLst>
                </a:gridCol>
                <a:gridCol w="2148511">
                  <a:extLst>
                    <a:ext uri="{9D8B030D-6E8A-4147-A177-3AD203B41FA5}">
                      <a16:colId xmlns:a16="http://schemas.microsoft.com/office/drawing/2014/main" val="20004"/>
                    </a:ext>
                  </a:extLst>
                </a:gridCol>
              </a:tblGrid>
              <a:tr h="368925">
                <a:tc>
                  <a:txBody>
                    <a:bodyPr/>
                    <a:lstStyle/>
                    <a:p>
                      <a:pPr>
                        <a:lnSpc>
                          <a:spcPct val="90000"/>
                        </a:lnSpc>
                      </a:pPr>
                      <a:r>
                        <a:rPr lang="en-GB" sz="1400" dirty="0">
                          <a:latin typeface="+mn-lt"/>
                          <a:cs typeface="Arial" panose="020B0604020202020204" pitchFamily="34" charset="0"/>
                        </a:rPr>
                        <a:t>Audio SWG</a:t>
                      </a:r>
                      <a:endParaRPr lang="en-US" sz="1400" dirty="0">
                        <a:latin typeface="+mn-lt"/>
                        <a:cs typeface="Arial" panose="020B0604020202020204" pitchFamily="34" charset="0"/>
                      </a:endParaRPr>
                    </a:p>
                  </a:txBody>
                  <a:tcPr marL="91454" marR="91454" marT="45636" marB="45636" anchor="ctr"/>
                </a:tc>
                <a:tc>
                  <a:txBody>
                    <a:bodyPr/>
                    <a:lstStyle/>
                    <a:p>
                      <a:pPr>
                        <a:lnSpc>
                          <a:spcPct val="90000"/>
                        </a:lnSpc>
                      </a:pPr>
                      <a:r>
                        <a:rPr lang="en-US" sz="14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US" sz="1400" dirty="0">
                          <a:latin typeface="+mn-lt"/>
                          <a:cs typeface="Arial" panose="020B0604020202020204" pitchFamily="34" charset="0"/>
                        </a:rPr>
                        <a:t>Real Time Communications (RTC) SWG </a:t>
                      </a:r>
                    </a:p>
                  </a:txBody>
                  <a:tcPr marL="91454" marR="91454" marT="45636" marB="45636" anchor="ctr"/>
                </a:tc>
                <a:tc>
                  <a:txBody>
                    <a:bodyPr/>
                    <a:lstStyle/>
                    <a:p>
                      <a:pPr>
                        <a:lnSpc>
                          <a:spcPct val="90000"/>
                        </a:lnSpc>
                      </a:pPr>
                      <a:r>
                        <a:rPr lang="en-US" sz="14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811846">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cs typeface="Arial" panose="020B0604020202020204" pitchFamily="34" charset="0"/>
                        </a:rPr>
                        <a:t>Chair: Tomas Toftgård (Ericsson LM, ETSI) </a:t>
                      </a:r>
                    </a:p>
                    <a:p>
                      <a:pPr marL="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cs typeface="Arial" panose="020B0604020202020204" pitchFamily="34" charset="0"/>
                        </a:rPr>
                        <a:t>Vice-Chair: Stéphane Ragot (Orange, ETSI)</a:t>
                      </a: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400" b="0" dirty="0">
                          <a:latin typeface="+mn-lt"/>
                          <a:cs typeface="Arial" panose="020B0604020202020204" pitchFamily="34" charset="0"/>
                        </a:rPr>
                        <a:t>Frédéric </a:t>
                      </a:r>
                      <a:r>
                        <a:rPr lang="en-GB" sz="1400" b="0" dirty="0">
                          <a:latin typeface="+mn-lt"/>
                          <a:cs typeface="Arial" panose="020B0604020202020204" pitchFamily="34" charset="0"/>
                        </a:rPr>
                        <a:t>Gabin (</a:t>
                      </a:r>
                      <a:r>
                        <a:rPr lang="en-US" sz="1400" b="0" dirty="0">
                          <a:latin typeface="+mn-lt"/>
                          <a:cs typeface="Arial" panose="020B0604020202020204" pitchFamily="34" charset="0"/>
                        </a:rPr>
                        <a:t>Dolby France SAS, ETSI</a:t>
                      </a:r>
                      <a:r>
                        <a:rPr lang="en-GB" sz="1400" b="0" dirty="0">
                          <a:latin typeface="+mn-lt"/>
                          <a:cs typeface="Arial" panose="020B0604020202020204" pitchFamily="34" charset="0"/>
                        </a:rPr>
                        <a:t>) </a:t>
                      </a:r>
                      <a:endParaRPr lang="en-GB" sz="14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400" dirty="0">
                          <a:solidFill>
                            <a:schemeClr val="tx1"/>
                          </a:solidFill>
                        </a:rPr>
                        <a:t>Saba Ahsan (Nokia corporation, ETSI)</a:t>
                      </a:r>
                      <a:endParaRPr lang="en-US" sz="1400" b="0" dirty="0">
                        <a:solidFill>
                          <a:schemeClr val="tx1"/>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400" b="0" dirty="0">
                          <a:latin typeface="+mn-lt"/>
                          <a:cs typeface="Arial" panose="020B0604020202020204" pitchFamily="34" charset="0"/>
                        </a:rPr>
                        <a:t>Gilles Teniou (Tencent, CCSA)</a:t>
                      </a:r>
                      <a:endParaRPr lang="fi-FI" sz="14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
        <p:nvSpPr>
          <p:cNvPr id="6" name="Espace réservé du contenu 3">
            <a:extLst>
              <a:ext uri="{FF2B5EF4-FFF2-40B4-BE49-F238E27FC236}">
                <a16:creationId xmlns:a16="http://schemas.microsoft.com/office/drawing/2014/main" id="{895C0DF0-2E40-6135-3DEA-25B7F9EC9D5E}"/>
              </a:ext>
            </a:extLst>
          </p:cNvPr>
          <p:cNvSpPr txBox="1">
            <a:spLocks/>
          </p:cNvSpPr>
          <p:nvPr/>
        </p:nvSpPr>
        <p:spPr bwMode="auto">
          <a:xfrm>
            <a:off x="7042682" y="1520937"/>
            <a:ext cx="4893503" cy="2655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1800"/>
              </a:spcBef>
              <a:tabLst>
                <a:tab pos="2152650" algn="l"/>
                <a:tab pos="5118100" algn="l"/>
              </a:tabLst>
              <a:defRPr/>
            </a:pPr>
            <a:r>
              <a:rPr lang="en-US" kern="0" dirty="0">
                <a:solidFill>
                  <a:prstClr val="black"/>
                </a:solidFill>
              </a:rPr>
              <a:t> SA4 SWG reports: </a:t>
            </a:r>
          </a:p>
          <a:p>
            <a:pPr lvl="1">
              <a:lnSpc>
                <a:spcPct val="90000"/>
              </a:lnSpc>
              <a:spcBef>
                <a:spcPts val="1800"/>
              </a:spcBef>
              <a:spcAft>
                <a:spcPts val="0"/>
              </a:spcAft>
              <a:tabLst>
                <a:tab pos="2152650" algn="l"/>
                <a:tab pos="5118100" algn="l"/>
              </a:tabLst>
              <a:defRPr/>
            </a:pPr>
            <a:r>
              <a:rPr lang="en-US" sz="2000" kern="0" dirty="0">
                <a:solidFill>
                  <a:prstClr val="black"/>
                </a:solidFill>
              </a:rPr>
              <a:t>SA4 Audio SWG reports: </a:t>
            </a:r>
            <a:r>
              <a:rPr lang="en-US" sz="2000" kern="0" dirty="0">
                <a:solidFill>
                  <a:prstClr val="black"/>
                </a:solidFill>
                <a:hlinkClick r:id="rId4"/>
              </a:rPr>
              <a:t>SP-250918</a:t>
            </a:r>
            <a:endParaRPr lang="en-GB" sz="2000" u="sng" kern="0" dirty="0">
              <a:solidFill>
                <a:srgbClr val="467886"/>
              </a:solidFill>
              <a:ea typeface="Calibri" panose="020F0502020204030204" pitchFamily="34" charset="0"/>
              <a:cs typeface="Times New Roman" panose="02020603050405020304" pitchFamily="18" charset="0"/>
            </a:endParaRPr>
          </a:p>
          <a:p>
            <a:pPr lvl="1">
              <a:lnSpc>
                <a:spcPct val="90000"/>
              </a:lnSpc>
              <a:spcBef>
                <a:spcPts val="1800"/>
              </a:spcBef>
              <a:spcAft>
                <a:spcPts val="0"/>
              </a:spcAft>
              <a:tabLst>
                <a:tab pos="2152650" algn="l"/>
                <a:tab pos="5118100" algn="l"/>
              </a:tabLst>
              <a:defRPr/>
            </a:pPr>
            <a:r>
              <a:rPr lang="en-US" sz="2000" kern="0" dirty="0">
                <a:solidFill>
                  <a:prstClr val="black"/>
                </a:solidFill>
              </a:rPr>
              <a:t>SA4 MBS SWG reports: </a:t>
            </a:r>
            <a:r>
              <a:rPr lang="en-US" sz="2000" kern="0" dirty="0">
                <a:solidFill>
                  <a:prstClr val="black"/>
                </a:solidFill>
                <a:hlinkClick r:id="rId4"/>
              </a:rPr>
              <a:t>SP-250918</a:t>
            </a:r>
            <a:endParaRPr lang="en-US" sz="2000" kern="0" dirty="0">
              <a:solidFill>
                <a:prstClr val="black"/>
              </a:solidFill>
              <a:highlight>
                <a:srgbClr val="FFFF00"/>
              </a:highlight>
            </a:endParaRPr>
          </a:p>
          <a:p>
            <a:pPr lvl="1">
              <a:lnSpc>
                <a:spcPct val="90000"/>
              </a:lnSpc>
              <a:spcBef>
                <a:spcPts val="1800"/>
              </a:spcBef>
              <a:spcAft>
                <a:spcPts val="0"/>
              </a:spcAft>
              <a:tabLst>
                <a:tab pos="2152650" algn="l"/>
                <a:tab pos="5118100" algn="l"/>
              </a:tabLst>
              <a:defRPr/>
            </a:pPr>
            <a:r>
              <a:rPr lang="en-US" sz="2000" kern="0" dirty="0">
                <a:solidFill>
                  <a:prstClr val="black"/>
                </a:solidFill>
              </a:rPr>
              <a:t>SA4 Video SWG reports: </a:t>
            </a:r>
            <a:r>
              <a:rPr lang="en-US" sz="2000" kern="0" dirty="0">
                <a:solidFill>
                  <a:prstClr val="black"/>
                </a:solidFill>
                <a:hlinkClick r:id="rId4"/>
              </a:rPr>
              <a:t>SP-250918</a:t>
            </a:r>
            <a:endParaRPr lang="en-US" sz="2000" kern="0" dirty="0">
              <a:solidFill>
                <a:prstClr val="black"/>
              </a:solidFill>
              <a:highlight>
                <a:srgbClr val="FFFF00"/>
              </a:highlight>
            </a:endParaRPr>
          </a:p>
          <a:p>
            <a:pPr lvl="1">
              <a:lnSpc>
                <a:spcPct val="90000"/>
              </a:lnSpc>
              <a:spcBef>
                <a:spcPts val="1800"/>
              </a:spcBef>
              <a:spcAft>
                <a:spcPts val="0"/>
              </a:spcAft>
              <a:tabLst>
                <a:tab pos="2152650" algn="l"/>
                <a:tab pos="5118100" algn="l"/>
              </a:tabLst>
              <a:defRPr/>
            </a:pPr>
            <a:r>
              <a:rPr lang="en-US" sz="2000" kern="0" dirty="0">
                <a:solidFill>
                  <a:prstClr val="black"/>
                </a:solidFill>
              </a:rPr>
              <a:t>SA4 RTC SWG reports: </a:t>
            </a:r>
            <a:r>
              <a:rPr lang="en-US" sz="2000" kern="0" dirty="0">
                <a:solidFill>
                  <a:prstClr val="black"/>
                </a:solidFill>
                <a:hlinkClick r:id="rId4"/>
              </a:rPr>
              <a:t>SP-250918</a:t>
            </a:r>
            <a:endParaRPr lang="en-US" sz="2000" kern="0" dirty="0">
              <a:solidFill>
                <a:prstClr val="black"/>
              </a:solidFill>
              <a:highlight>
                <a:srgbClr val="FFFF00"/>
              </a:highlight>
            </a:endParaRPr>
          </a:p>
          <a:p>
            <a:pPr lvl="1">
              <a:lnSpc>
                <a:spcPct val="90000"/>
              </a:lnSpc>
              <a:spcBef>
                <a:spcPts val="1800"/>
              </a:spcBef>
              <a:spcAft>
                <a:spcPts val="0"/>
              </a:spcAft>
              <a:tabLst>
                <a:tab pos="2152650" algn="l"/>
                <a:tab pos="5118100" algn="l"/>
              </a:tabLst>
              <a:defRPr/>
            </a:pPr>
            <a:endParaRPr lang="en-GB" sz="1600" kern="0" dirty="0"/>
          </a:p>
          <a:p>
            <a:pPr lvl="1">
              <a:lnSpc>
                <a:spcPct val="90000"/>
              </a:lnSpc>
              <a:spcBef>
                <a:spcPts val="1800"/>
              </a:spcBef>
              <a:spcAft>
                <a:spcPts val="0"/>
              </a:spcAft>
              <a:tabLst>
                <a:tab pos="2152650" algn="l"/>
                <a:tab pos="5118100" algn="l"/>
              </a:tabLst>
              <a:defRPr/>
            </a:pPr>
            <a:endParaRPr lang="en-GB" sz="1600" kern="0" dirty="0"/>
          </a:p>
          <a:p>
            <a:pPr lvl="1">
              <a:lnSpc>
                <a:spcPct val="90000"/>
              </a:lnSpc>
              <a:spcBef>
                <a:spcPts val="1800"/>
              </a:spcBef>
              <a:spcAft>
                <a:spcPts val="0"/>
              </a:spcAft>
              <a:tabLst>
                <a:tab pos="2152650" algn="l"/>
                <a:tab pos="5118100" algn="l"/>
              </a:tabLst>
              <a:defRPr/>
            </a:pPr>
            <a:endParaRPr lang="en-GB" sz="1600" kern="0" dirty="0"/>
          </a:p>
          <a:p>
            <a:pPr marL="0" indent="0">
              <a:buFontTx/>
              <a:buNone/>
            </a:pPr>
            <a:endParaRPr lang="fr-FR" sz="2400" kern="0" dirty="0"/>
          </a:p>
        </p:txBody>
      </p:sp>
    </p:spTree>
    <p:extLst>
      <p:ext uri="{BB962C8B-B14F-4D97-AF65-F5344CB8AC3E}">
        <p14:creationId xmlns:p14="http://schemas.microsoft.com/office/powerpoint/2010/main" val="3075447041"/>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Audio Codec APIs</a:t>
            </a:r>
            <a:br>
              <a:rPr lang="en-US" dirty="0"/>
            </a:br>
            <a:r>
              <a:rPr lang="en-US" altLang="en-US" dirty="0"/>
              <a:t>(</a:t>
            </a:r>
            <a:r>
              <a:rPr lang="en-US" dirty="0"/>
              <a:t>FS_ACAPI</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2639086350"/>
              </p:ext>
            </p:extLst>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Study on 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12/12/2025</a:t>
                      </a:r>
                    </a:p>
                  </a:txBody>
                  <a:tcPr marL="9525" marR="9525" marT="9525" marB="0" anchor="b"/>
                </a:tc>
                <a:tc>
                  <a:txBody>
                    <a:bodyPr/>
                    <a:lstStyle/>
                    <a:p>
                      <a:pPr algn="r">
                        <a:lnSpc>
                          <a:spcPct val="107000"/>
                        </a:lnSpc>
                        <a:spcAft>
                          <a:spcPts val="800"/>
                        </a:spcAft>
                      </a:pPr>
                      <a:r>
                        <a:rPr lang="en-GB" sz="1100" dirty="0">
                          <a:solidFill>
                            <a:srgbClr val="FF0000"/>
                          </a:solidFill>
                        </a:rPr>
                        <a:t>47%</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SP-240480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49%</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indent="0">
              <a:spcBef>
                <a:spcPts val="0"/>
              </a:spcBef>
              <a:spcAft>
                <a:spcPts val="0"/>
              </a:spcAft>
              <a:buNone/>
            </a:pPr>
            <a:r>
              <a:rPr lang="en-GB" sz="1400" dirty="0">
                <a:effectLst/>
                <a:ea typeface="Times New Roman" panose="02020603050405020304" pitchFamily="18" charset="0"/>
              </a:rPr>
              <a:t>The overall objective of this study item is to study APIs to provide support for 3GPP's speech and audio codecs in TS 26.114 and TS 26.117 for enhanced Web-based applications over 3GPP networks.</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US" altLang="zh-CN" sz="14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An update to the draft TR 26.858 was agreed covering the analysis of potential integration of IVAS into </a:t>
            </a:r>
            <a:r>
              <a:rPr lang="en-US" sz="1400" dirty="0" err="1">
                <a:effectLst/>
                <a:ea typeface="Times New Roman" panose="02020603050405020304" pitchFamily="18" charset="0"/>
              </a:rPr>
              <a:t>WebCodecs</a:t>
            </a:r>
            <a:r>
              <a:rPr lang="en-US" sz="1400" dirty="0">
                <a:effectLst/>
                <a:ea typeface="Times New Roman" panose="02020603050405020304" pitchFamily="18" charset="0"/>
              </a:rPr>
              <a:t> API</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a:lnSpc>
                <a:spcPct val="93000"/>
              </a:lnSpc>
              <a:spcBef>
                <a:spcPct val="15000"/>
              </a:spcBef>
              <a:spcAft>
                <a:spcPct val="15000"/>
              </a:spcAft>
              <a:buSzPct val="100000"/>
              <a:tabLst>
                <a:tab pos="285750" algn="l"/>
              </a:tabLst>
              <a:defRPr/>
            </a:pPr>
            <a:r>
              <a:rPr lang="en-US" altLang="zh-CN" sz="1400" dirty="0">
                <a:solidFill>
                  <a:prstClr val="black"/>
                </a:solidFill>
                <a:ea typeface="宋体" panose="02010600030101010101" pitchFamily="2" charset="-122"/>
                <a:cs typeface="Arial" pitchFamily="34" charset="0"/>
              </a:rPr>
              <a:t>Complete the identification of relevant interfaces on hardware/firmware platforms to the (supported) relevant codecs defined in TS 26.114 and TS 26.117 and other common pre- and postprocessing blocks, including capture front end and renderer, and characterize signal (including control signal and metadata) flows on these interfaces.</a:t>
            </a:r>
          </a:p>
          <a:p>
            <a:pPr>
              <a:lnSpc>
                <a:spcPct val="93000"/>
              </a:lnSpc>
              <a:spcBef>
                <a:spcPct val="15000"/>
              </a:spcBef>
              <a:spcAft>
                <a:spcPct val="15000"/>
              </a:spcAft>
              <a:buSzPct val="100000"/>
              <a:tabLst>
                <a:tab pos="285750" algn="l"/>
              </a:tabLst>
              <a:defRPr/>
            </a:pPr>
            <a:r>
              <a:rPr lang="en-US" altLang="zh-CN" sz="1400" dirty="0">
                <a:solidFill>
                  <a:prstClr val="black"/>
                </a:solidFill>
                <a:ea typeface="宋体" panose="02010600030101010101" pitchFamily="2" charset="-122"/>
                <a:cs typeface="Arial" pitchFamily="34" charset="0"/>
              </a:rPr>
              <a:t>Identify potential gaps in the 3GPP and W3C specifications to enable and simplify the use of the codecs in TS 26.114 and TS 26.117 in </a:t>
            </a:r>
            <a:r>
              <a:rPr lang="en-US" altLang="zh-CN" sz="1400" dirty="0" err="1">
                <a:solidFill>
                  <a:prstClr val="black"/>
                </a:solidFill>
                <a:ea typeface="宋体" panose="02010600030101010101" pitchFamily="2" charset="-122"/>
                <a:cs typeface="Arial" pitchFamily="34" charset="0"/>
              </a:rPr>
              <a:t>WebCodecs</a:t>
            </a:r>
            <a:r>
              <a:rPr lang="en-US" altLang="zh-CN" sz="1400" dirty="0">
                <a:solidFill>
                  <a:prstClr val="black"/>
                </a:solidFill>
                <a:ea typeface="宋体" panose="02010600030101010101" pitchFamily="2" charset="-122"/>
                <a:cs typeface="Arial" pitchFamily="34" charset="0"/>
              </a:rPr>
              <a:t> and WebRTC.</a:t>
            </a:r>
          </a:p>
          <a:p>
            <a:pPr>
              <a:lnSpc>
                <a:spcPct val="93000"/>
              </a:lnSpc>
              <a:spcBef>
                <a:spcPct val="15000"/>
              </a:spcBef>
              <a:spcAft>
                <a:spcPct val="15000"/>
              </a:spcAft>
              <a:buSzPct val="100000"/>
              <a:tabLst>
                <a:tab pos="285750" algn="l"/>
              </a:tabLst>
              <a:defRPr/>
            </a:pPr>
            <a:r>
              <a:rPr lang="en-US" altLang="zh-CN" sz="1400" dirty="0">
                <a:solidFill>
                  <a:prstClr val="black"/>
                </a:solidFill>
                <a:ea typeface="宋体" panose="02010600030101010101" pitchFamily="2" charset="-122"/>
                <a:cs typeface="Arial" pitchFamily="34" charset="0"/>
              </a:rPr>
              <a:t>Identify common APIs for the relevant codecs defined in TS 26.114 and TS 26.117 and other common pre- and postprocessing blocks, including capture front end and renderer, that are useable to expose the identified interfaces.</a:t>
            </a:r>
            <a:endParaRPr lang="en-GB" sz="1400" dirty="0">
              <a:effectLst/>
              <a:ea typeface="Times New Roman" panose="02020603050405020304" pitchFamily="18" charset="0"/>
            </a:endParaRPr>
          </a:p>
          <a:p>
            <a:pPr marL="0" marR="0" indent="0">
              <a:spcBef>
                <a:spcPts val="0"/>
              </a:spcBef>
              <a:spcAft>
                <a:spcPts val="0"/>
              </a:spcAft>
              <a:buNone/>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400" dirty="0">
              <a:effectLst/>
              <a:ea typeface="SimSun" panose="02010600030101010101" pitchFamily="2" charset="-122"/>
            </a:endParaRPr>
          </a:p>
        </p:txBody>
      </p:sp>
    </p:spTree>
    <p:extLst>
      <p:ext uri="{BB962C8B-B14F-4D97-AF65-F5344CB8AC3E}">
        <p14:creationId xmlns:p14="http://schemas.microsoft.com/office/powerpoint/2010/main" val="3555150503"/>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7CF27-6BF7-68F4-C343-9270D3EA9CFD}"/>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72B825A0-7498-29C5-07B9-FF1CB69CF5BB}"/>
              </a:ext>
            </a:extLst>
          </p:cNvPr>
          <p:cNvSpPr>
            <a:spLocks noGrp="1"/>
          </p:cNvSpPr>
          <p:nvPr>
            <p:ph type="title"/>
          </p:nvPr>
        </p:nvSpPr>
        <p:spPr>
          <a:xfrm>
            <a:off x="568171" y="196850"/>
            <a:ext cx="9250532" cy="1143000"/>
          </a:xfrm>
        </p:spPr>
        <p:txBody>
          <a:bodyPr/>
          <a:lstStyle/>
          <a:p>
            <a:r>
              <a:rPr lang="en-US" sz="3200" dirty="0"/>
              <a:t>Study on Ultra Low Bitrate Speech Codec</a:t>
            </a:r>
            <a:br>
              <a:rPr lang="en-US" sz="3200" dirty="0"/>
            </a:br>
            <a:r>
              <a:rPr lang="en-US" sz="3200" b="0" dirty="0">
                <a:latin typeface="+mn-lt"/>
              </a:rPr>
              <a:t> </a:t>
            </a:r>
            <a:r>
              <a:rPr lang="en-US" altLang="en-US" dirty="0"/>
              <a:t>(</a:t>
            </a:r>
            <a:r>
              <a:rPr lang="en-US" sz="3200" dirty="0"/>
              <a:t>FS_ULBC</a:t>
            </a:r>
            <a:r>
              <a:rPr lang="en-US" altLang="en-US" dirty="0"/>
              <a:t>)</a:t>
            </a:r>
          </a:p>
        </p:txBody>
      </p:sp>
      <p:graphicFrame>
        <p:nvGraphicFramePr>
          <p:cNvPr id="2" name="Table 1">
            <a:extLst>
              <a:ext uri="{FF2B5EF4-FFF2-40B4-BE49-F238E27FC236}">
                <a16:creationId xmlns:a16="http://schemas.microsoft.com/office/drawing/2014/main" id="{32960B69-19ED-0AAD-4B7F-25E0BD544942}"/>
              </a:ext>
            </a:extLst>
          </p:cNvPr>
          <p:cNvGraphicFramePr>
            <a:graphicFrameLocks noGrp="1"/>
          </p:cNvGraphicFramePr>
          <p:nvPr>
            <p:extLst>
              <p:ext uri="{D42A27DB-BD31-4B8C-83A1-F6EECF244321}">
                <p14:modId xmlns:p14="http://schemas.microsoft.com/office/powerpoint/2010/main" val="3597180125"/>
              </p:ext>
            </p:extLst>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1070055</a:t>
                      </a:r>
                    </a:p>
                  </a:txBody>
                  <a:tcPr marL="9525" marR="9525" marT="9525" marB="0" anchor="b"/>
                </a:tc>
                <a:tc>
                  <a:txBody>
                    <a:bodyPr/>
                    <a:lstStyle/>
                    <a:p>
                      <a:pPr algn="l" fontAlgn="b"/>
                      <a:r>
                        <a:rPr lang="en-US" sz="1100" dirty="0"/>
                        <a:t>Study on Ultra Low Bitrate Speech Codec</a:t>
                      </a:r>
                    </a:p>
                  </a:txBody>
                  <a:tcPr marL="9525" marR="9525" marT="9525" marB="0" anchor="b"/>
                </a:tc>
                <a:tc>
                  <a:txBody>
                    <a:bodyPr/>
                    <a:lstStyle/>
                    <a:p>
                      <a:pPr algn="l" fontAlgn="b"/>
                      <a:r>
                        <a:rPr lang="en-US" sz="1100" dirty="0"/>
                        <a:t>FS_ULBC</a:t>
                      </a:r>
                    </a:p>
                  </a:txBody>
                  <a:tcPr marL="9525" marR="9525" marT="9525" marB="0" anchor="b"/>
                </a:tc>
                <a:tc>
                  <a:txBody>
                    <a:bodyPr/>
                    <a:lstStyle/>
                    <a:p>
                      <a:pPr algn="r" fontAlgn="b"/>
                      <a:r>
                        <a:rPr lang="en-US" sz="1100" dirty="0">
                          <a:solidFill>
                            <a:schemeClr val="tx1"/>
                          </a:solidFill>
                        </a:rPr>
                        <a:t>6/6/2026</a:t>
                      </a:r>
                    </a:p>
                  </a:txBody>
                  <a:tcPr marL="9525" marR="9525" marT="9525" marB="0" anchor="b"/>
                </a:tc>
                <a:tc>
                  <a:txBody>
                    <a:bodyPr/>
                    <a:lstStyle/>
                    <a:p>
                      <a:pPr algn="r">
                        <a:lnSpc>
                          <a:spcPct val="107000"/>
                        </a:lnSpc>
                        <a:spcAft>
                          <a:spcPts val="800"/>
                        </a:spcAft>
                      </a:pPr>
                      <a:r>
                        <a:rPr lang="en-GB" sz="1100" dirty="0">
                          <a:solidFill>
                            <a:schemeClr val="tx1"/>
                          </a:solidFill>
                        </a:rPr>
                        <a:t>10%</a:t>
                      </a:r>
                    </a:p>
                  </a:txBody>
                  <a:tcPr marL="36001" marR="36001" marT="0" marB="0" anchor="b"/>
                </a:tc>
                <a:tc>
                  <a:txBody>
                    <a:bodyPr/>
                    <a:lstStyle/>
                    <a:p>
                      <a:pPr algn="l" fontAlgn="t"/>
                      <a:r>
                        <a:rPr lang="en-US" sz="1100" b="0" i="0" kern="1200" dirty="0">
                          <a:solidFill>
                            <a:schemeClr val="dk1"/>
                          </a:solidFill>
                          <a:effectLst/>
                          <a:latin typeface="+mn-lt"/>
                          <a:ea typeface="+mn-ea"/>
                          <a:cs typeface="+mn-cs"/>
                          <a:hlinkClick r:id="rId2"/>
                        </a:rPr>
                        <a:t>SP-250263</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rPr>
                        <a:t>15%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90771399-CC17-7476-EA24-00B7CAE6E7B7}"/>
              </a:ext>
            </a:extLst>
          </p:cNvPr>
          <p:cNvSpPr>
            <a:spLocks noGrp="1"/>
          </p:cNvSpPr>
          <p:nvPr>
            <p:ph idx="1"/>
          </p:nvPr>
        </p:nvSpPr>
        <p:spPr>
          <a:xfrm>
            <a:off x="647701" y="2254929"/>
            <a:ext cx="11068050" cy="4029986"/>
          </a:xfrm>
        </p:spPr>
        <p:txBody>
          <a:bodyPr>
            <a:normAutofit fontScale="92500"/>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This study aims to develop recommendations for an ultra-low bitrate voice codec with primary application for GEO (Geostationary Earth Orbit) communications. The main objectives include:</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Application scenarios for ultra-low bitrate communication services; GEO channel characteristics and their service dependencies; design constraints; performance requirements and test methods for speech quality; objective measures for design constraints; reference codecs for comparison; Coordinating with other 3GPP groups</a:t>
            </a:r>
          </a:p>
          <a:p>
            <a:pPr marL="287338" lvl="0" indent="-287338">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a:lnSpc>
                <a:spcPct val="93000"/>
              </a:lnSpc>
              <a:spcBef>
                <a:spcPct val="15000"/>
              </a:spcBef>
              <a:spcAft>
                <a:spcPct val="15000"/>
              </a:spcAft>
              <a:buSzPct val="100000"/>
              <a:tabLst>
                <a:tab pos="285750" algn="l"/>
              </a:tabLst>
              <a:defRPr/>
            </a:pPr>
            <a:r>
              <a:rPr lang="en-US" sz="1400" dirty="0">
                <a:ea typeface="Times New Roman" panose="02020603050405020304" pitchFamily="18" charset="0"/>
              </a:rPr>
              <a:t>An LS to RAN WG1, RAN WG2, RAN WG4, SA WG2, CT WG1 was sent on RAN simulation assumptions. It was agreed to attach the latest </a:t>
            </a:r>
            <a:r>
              <a:rPr lang="en-US" sz="1400" dirty="0" err="1">
                <a:ea typeface="Times New Roman" panose="02020603050405020304" pitchFamily="18" charset="0"/>
              </a:rPr>
              <a:t>Pdoc</a:t>
            </a:r>
            <a:r>
              <a:rPr lang="en-US" sz="1400" dirty="0">
                <a:ea typeface="Times New Roman" panose="02020603050405020304" pitchFamily="18" charset="0"/>
              </a:rPr>
              <a:t> which includes the assumed parameters for simulations that includes open issues for simulations, new bunding times and TBS, and non-IP data delivery.</a:t>
            </a:r>
          </a:p>
          <a:p>
            <a:pPr>
              <a:lnSpc>
                <a:spcPct val="93000"/>
              </a:lnSpc>
              <a:spcBef>
                <a:spcPct val="15000"/>
              </a:spcBef>
              <a:spcAft>
                <a:spcPct val="15000"/>
              </a:spcAft>
              <a:buSzPct val="100000"/>
              <a:tabLst>
                <a:tab pos="285750" algn="l"/>
              </a:tabLst>
              <a:defRPr/>
            </a:pPr>
            <a:r>
              <a:rPr lang="en-US" sz="1400" dirty="0">
                <a:effectLst/>
                <a:ea typeface="SimSun" panose="02010600030101010101" pitchFamily="2" charset="-122"/>
              </a:rPr>
              <a:t>There were contributions on simulation scenarios and results, transport block sizes (TBS) and bitrates for the codec, G/T values for link budget, objective methods for speech quality, mouth-to-ear delay, complexity metrics, audio bandwidth and noise suppression. All raised discussion which was not possible to resolve during the e-meeting, and the documents were noted</a:t>
            </a:r>
          </a:p>
          <a:p>
            <a:pPr>
              <a:lnSpc>
                <a:spcPct val="93000"/>
              </a:lnSpc>
              <a:spcBef>
                <a:spcPct val="15000"/>
              </a:spcBef>
              <a:spcAft>
                <a:spcPct val="15000"/>
              </a:spcAft>
              <a:buSzPct val="100000"/>
              <a:tabLst>
                <a:tab pos="285750" algn="l"/>
              </a:tabLst>
              <a:defRPr/>
            </a:pPr>
            <a:r>
              <a:rPr lang="en-US" sz="1400" dirty="0">
                <a:effectLst/>
                <a:ea typeface="SimSun" panose="02010600030101010101" pitchFamily="2" charset="-122"/>
              </a:rPr>
              <a:t>Inter-WG coordination is key for SA4 to progress the work</a:t>
            </a:r>
          </a:p>
          <a:p>
            <a:pPr marL="0" marR="0" lvl="0" indent="0" fontAlgn="auto" hangingPunct="1">
              <a:spcBef>
                <a:spcPts val="0"/>
              </a:spcBef>
              <a:spcAft>
                <a:spcPts val="0"/>
              </a:spcAft>
              <a:buNone/>
            </a:pPr>
            <a:endParaRPr lang="en-US" sz="1200" dirty="0">
              <a:effectLst/>
              <a:ea typeface="SimSun" panose="02010600030101010101" pitchFamily="2" charset="-122"/>
            </a:endParaRPr>
          </a:p>
          <a:p>
            <a:pPr marL="287338" lvl="0" indent="-287338">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a:lnSpc>
                <a:spcPct val="93000"/>
              </a:lnSpc>
              <a:spcBef>
                <a:spcPct val="15000"/>
              </a:spcBef>
              <a:spcAft>
                <a:spcPct val="15000"/>
              </a:spcAft>
              <a:buSzPct val="100000"/>
              <a:tabLst>
                <a:tab pos="285750" algn="l"/>
              </a:tabLst>
              <a:defRPr/>
            </a:pPr>
            <a:r>
              <a:rPr lang="en-US" sz="1400" dirty="0">
                <a:ea typeface="Times New Roman" panose="02020603050405020304" pitchFamily="18" charset="0"/>
              </a:rPr>
              <a:t>Progress study of GEO channel characteristics and derivation of service-related dependencies, e.g. bitrates, mouth-to-ear delay or loss/delay/jitter profiles.</a:t>
            </a:r>
          </a:p>
          <a:p>
            <a:pPr>
              <a:lnSpc>
                <a:spcPct val="93000"/>
              </a:lnSpc>
              <a:spcBef>
                <a:spcPct val="15000"/>
              </a:spcBef>
              <a:spcAft>
                <a:spcPct val="15000"/>
              </a:spcAft>
              <a:buSzPct val="100000"/>
              <a:tabLst>
                <a:tab pos="285750" algn="l"/>
              </a:tabLst>
              <a:defRPr/>
            </a:pPr>
            <a:r>
              <a:rPr lang="en-US" sz="1400" dirty="0">
                <a:ea typeface="Times New Roman" panose="02020603050405020304" pitchFamily="18" charset="0"/>
              </a:rPr>
              <a:t>Perform RAN related simulation within SA4</a:t>
            </a:r>
          </a:p>
          <a:p>
            <a:pPr>
              <a:lnSpc>
                <a:spcPct val="93000"/>
              </a:lnSpc>
              <a:spcBef>
                <a:spcPct val="15000"/>
              </a:spcBef>
              <a:spcAft>
                <a:spcPct val="15000"/>
              </a:spcAft>
              <a:buSzPct val="100000"/>
              <a:tabLst>
                <a:tab pos="285750" algn="l"/>
              </a:tabLst>
              <a:defRPr/>
            </a:pPr>
            <a:r>
              <a:rPr lang="en-US" sz="1400" dirty="0">
                <a:ea typeface="Times New Roman" panose="02020603050405020304" pitchFamily="18" charset="0"/>
              </a:rPr>
              <a:t>Have a Face-2-face SWG AhG meeting 23-25 September in Erlangen (GE)</a:t>
            </a:r>
          </a:p>
        </p:txBody>
      </p:sp>
    </p:spTree>
    <p:extLst>
      <p:ext uri="{BB962C8B-B14F-4D97-AF65-F5344CB8AC3E}">
        <p14:creationId xmlns:p14="http://schemas.microsoft.com/office/powerpoint/2010/main" val="2266582942"/>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B9829-9624-80B9-A185-8381D5210EEE}"/>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A4BF0B39-1F84-C221-0D64-995F391C0EA3}"/>
              </a:ext>
            </a:extLst>
          </p:cNvPr>
          <p:cNvSpPr>
            <a:spLocks noGrp="1"/>
          </p:cNvSpPr>
          <p:nvPr>
            <p:ph type="title"/>
          </p:nvPr>
        </p:nvSpPr>
        <p:spPr>
          <a:xfrm>
            <a:off x="568171" y="196850"/>
            <a:ext cx="9250532" cy="1143000"/>
          </a:xfrm>
        </p:spPr>
        <p:txBody>
          <a:bodyPr/>
          <a:lstStyle/>
          <a:p>
            <a:r>
              <a:rPr lang="en-US" sz="3200" dirty="0"/>
              <a:t>Media Energy Consumption Exposure and Evaluation Framework phase 2</a:t>
            </a:r>
            <a:br>
              <a:rPr lang="en-US" sz="3200" dirty="0"/>
            </a:br>
            <a:r>
              <a:rPr lang="en-US" sz="3200" dirty="0"/>
              <a:t>(</a:t>
            </a:r>
            <a:r>
              <a:rPr lang="en-GB" dirty="0"/>
              <a:t>FS_Energy_Ph2-MED</a:t>
            </a:r>
            <a:r>
              <a:rPr lang="fr-FR" dirty="0"/>
              <a:t> </a:t>
            </a:r>
            <a:r>
              <a:rPr lang="en-US" sz="3200" dirty="0"/>
              <a:t>)</a:t>
            </a:r>
          </a:p>
        </p:txBody>
      </p:sp>
      <p:graphicFrame>
        <p:nvGraphicFramePr>
          <p:cNvPr id="2" name="Table 1">
            <a:extLst>
              <a:ext uri="{FF2B5EF4-FFF2-40B4-BE49-F238E27FC236}">
                <a16:creationId xmlns:a16="http://schemas.microsoft.com/office/drawing/2014/main" id="{B51221B3-F5E2-254D-D17B-A82C088C681B}"/>
              </a:ext>
            </a:extLst>
          </p:cNvPr>
          <p:cNvGraphicFramePr>
            <a:graphicFrameLocks noGrp="1"/>
          </p:cNvGraphicFramePr>
          <p:nvPr>
            <p:extLst>
              <p:ext uri="{D42A27DB-BD31-4B8C-83A1-F6EECF244321}">
                <p14:modId xmlns:p14="http://schemas.microsoft.com/office/powerpoint/2010/main" val="1827125247"/>
              </p:ext>
            </p:extLst>
          </p:nvPr>
        </p:nvGraphicFramePr>
        <p:xfrm>
          <a:off x="647701" y="1544190"/>
          <a:ext cx="10084901" cy="69557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1080050</a:t>
                      </a:r>
                    </a:p>
                  </a:txBody>
                  <a:tcPr marL="9525" marR="9525" marT="9525" marB="0" anchor="b"/>
                </a:tc>
                <a:tc>
                  <a:txBody>
                    <a:bodyPr/>
                    <a:lstStyle/>
                    <a:p>
                      <a:pPr marL="0" algn="l" defTabSz="914400" rtl="0" eaLnBrk="1" fontAlgn="b" latinLnBrk="0" hangingPunct="1"/>
                      <a:r>
                        <a:rPr lang="fr-FR" sz="1100" kern="1200" dirty="0">
                          <a:solidFill>
                            <a:schemeClr val="dk1"/>
                          </a:solidFill>
                          <a:latin typeface="+mn-lt"/>
                          <a:ea typeface="+mn-ea"/>
                          <a:cs typeface="+mn-cs"/>
                        </a:rPr>
                        <a:t>New SID on Media Energy </a:t>
                      </a:r>
                      <a:r>
                        <a:rPr lang="fr-FR" sz="1100" kern="1200" dirty="0" err="1">
                          <a:solidFill>
                            <a:schemeClr val="dk1"/>
                          </a:solidFill>
                          <a:latin typeface="+mn-lt"/>
                          <a:ea typeface="+mn-ea"/>
                          <a:cs typeface="+mn-cs"/>
                        </a:rPr>
                        <a:t>Consumption</a:t>
                      </a:r>
                      <a:r>
                        <a:rPr lang="fr-FR" sz="1100" kern="1200" dirty="0">
                          <a:solidFill>
                            <a:schemeClr val="dk1"/>
                          </a:solidFill>
                          <a:latin typeface="+mn-lt"/>
                          <a:ea typeface="+mn-ea"/>
                          <a:cs typeface="+mn-cs"/>
                        </a:rPr>
                        <a:t> </a:t>
                      </a:r>
                      <a:r>
                        <a:rPr lang="fr-FR" sz="1100" kern="1200" dirty="0" err="1">
                          <a:solidFill>
                            <a:schemeClr val="dk1"/>
                          </a:solidFill>
                          <a:latin typeface="+mn-lt"/>
                          <a:ea typeface="+mn-ea"/>
                          <a:cs typeface="+mn-cs"/>
                        </a:rPr>
                        <a:t>Exposure</a:t>
                      </a:r>
                      <a:r>
                        <a:rPr lang="fr-FR" sz="1100" kern="1200" dirty="0">
                          <a:solidFill>
                            <a:schemeClr val="dk1"/>
                          </a:solidFill>
                          <a:latin typeface="+mn-lt"/>
                          <a:ea typeface="+mn-ea"/>
                          <a:cs typeface="+mn-cs"/>
                        </a:rPr>
                        <a:t> and Evaluation Framework phase 2</a:t>
                      </a:r>
                    </a:p>
                  </a:txBody>
                  <a:tcPr marL="0" marR="0" marT="0" marB="0"/>
                </a:tc>
                <a:tc>
                  <a:txBody>
                    <a:bodyPr/>
                    <a:lstStyle/>
                    <a:p>
                      <a:pPr algn="l" fontAlgn="b"/>
                      <a:r>
                        <a:rPr lang="en-US" sz="1100" dirty="0"/>
                        <a:t>FS_Energy_Ph2-MED</a:t>
                      </a:r>
                    </a:p>
                  </a:txBody>
                  <a:tcPr marL="9525" marR="9525" marT="9525" marB="0" anchor="b"/>
                </a:tc>
                <a:tc>
                  <a:txBody>
                    <a:bodyPr/>
                    <a:lstStyle/>
                    <a:p>
                      <a:pPr algn="r" fontAlgn="b"/>
                      <a:r>
                        <a:rPr lang="en-US" sz="1100" dirty="0">
                          <a:solidFill>
                            <a:schemeClr val="tx1"/>
                          </a:solidFill>
                        </a:rPr>
                        <a:t>3/3/2026</a:t>
                      </a:r>
                    </a:p>
                  </a:txBody>
                  <a:tcPr marL="9525" marR="9525" marT="9525" marB="0" anchor="b"/>
                </a:tc>
                <a:tc>
                  <a:txBody>
                    <a:bodyPr/>
                    <a:lstStyle/>
                    <a:p>
                      <a:pPr algn="r">
                        <a:lnSpc>
                          <a:spcPct val="107000"/>
                        </a:lnSpc>
                        <a:spcAft>
                          <a:spcPts val="800"/>
                        </a:spcAft>
                      </a:pPr>
                      <a:r>
                        <a:rPr lang="en-GB" sz="1100" dirty="0">
                          <a:solidFill>
                            <a:schemeClr val="tx1"/>
                          </a:solidFill>
                        </a:rPr>
                        <a:t>0%</a:t>
                      </a:r>
                    </a:p>
                  </a:txBody>
                  <a:tcPr marL="36001" marR="36001" marT="0" marB="0" anchor="b"/>
                </a:tc>
                <a:tc>
                  <a:txBody>
                    <a:bodyPr/>
                    <a:lstStyle/>
                    <a:p>
                      <a:pPr algn="l" fontAlgn="t"/>
                      <a:r>
                        <a:rPr lang="en-US" sz="1100" b="0" i="0" u="none" strike="noStrike" dirty="0">
                          <a:solidFill>
                            <a:schemeClr val="tx1"/>
                          </a:solidFill>
                          <a:effectLst/>
                          <a:latin typeface="+mn-lt"/>
                          <a:hlinkClick r:id="rId2"/>
                        </a:rPr>
                        <a:t>SP-250636</a:t>
                      </a:r>
                      <a:endParaRPr lang="en-US" sz="1100" b="0" i="0" u="none" strike="noStrike" dirty="0">
                        <a:solidFill>
                          <a:schemeClr val="tx1"/>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rPr>
                        <a:t>0%</a:t>
                      </a: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Rel-20 SID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6D31E942-75F8-D0DC-80C9-0F831FC59C7C}"/>
              </a:ext>
            </a:extLst>
          </p:cNvPr>
          <p:cNvSpPr>
            <a:spLocks noGrp="1"/>
          </p:cNvSpPr>
          <p:nvPr>
            <p:ph idx="1"/>
          </p:nvPr>
        </p:nvSpPr>
        <p:spPr>
          <a:xfrm>
            <a:off x="647701" y="2254929"/>
            <a:ext cx="11068050" cy="4029986"/>
          </a:xfrm>
        </p:spPr>
        <p:txBody>
          <a:bodyPr>
            <a:normAutofit fontScale="92500" lnSpcReduction="10000"/>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r>
              <a:rPr lang="en-GB" sz="1400" dirty="0"/>
              <a:t>The main objectives of this study include:</a:t>
            </a:r>
            <a:endParaRPr lang="fr-FR" sz="1400" dirty="0"/>
          </a:p>
          <a:p>
            <a:pPr lvl="1"/>
            <a:r>
              <a:rPr lang="en-GB" sz="1400" dirty="0"/>
              <a:t>Address, in the context of media delivery, the new Release 20 requirements in TS 22.261 on:</a:t>
            </a:r>
            <a:endParaRPr lang="fr-FR" sz="1400" dirty="0"/>
          </a:p>
          <a:p>
            <a:pPr lvl="2"/>
            <a:r>
              <a:rPr lang="en-GB" sz="1400" dirty="0"/>
              <a:t>Energy-related information as a service criterion, including:</a:t>
            </a:r>
            <a:endParaRPr lang="fr-FR" sz="1400" dirty="0"/>
          </a:p>
          <a:p>
            <a:pPr lvl="2"/>
            <a:r>
              <a:rPr lang="en-GB" sz="1400" dirty="0"/>
              <a:t>Energy-related information exposure to UEs and authorised third parties over specific time periods, including energy consumption by the serving network</a:t>
            </a:r>
            <a:endParaRPr lang="fr-FR" sz="1400" dirty="0"/>
          </a:p>
          <a:p>
            <a:pPr lvl="1"/>
            <a:r>
              <a:rPr lang="en-GB" sz="1400" dirty="0"/>
              <a:t>Update or develop existing potential solutions and proposed normative work associated with the Key Issue on energy-related information exposure in media consumption context</a:t>
            </a:r>
            <a:endParaRPr lang="fr-FR" sz="1400" dirty="0"/>
          </a:p>
          <a:p>
            <a:pPr lvl="1"/>
            <a:r>
              <a:rPr lang="en-GB" sz="1400" dirty="0"/>
              <a:t>Propose new potential solutions to phase 1 Key Issues on energy-related monitoring and measurement during media consumption, </a:t>
            </a:r>
            <a:endParaRPr lang="fr-FR" sz="1400" dirty="0"/>
          </a:p>
          <a:p>
            <a:pPr lvl="1"/>
            <a:r>
              <a:rPr lang="en-GB" sz="1400" dirty="0"/>
              <a:t>Describe new Key Issues identified during phase 1 about Energy-related configuration by the media Application Service Provider / AS energy management / Client energy management </a:t>
            </a:r>
          </a:p>
          <a:p>
            <a:pPr marL="457200" lvl="1" indent="0">
              <a:buNone/>
            </a:pPr>
            <a:endParaRPr lang="en-GB" sz="1400" dirty="0"/>
          </a:p>
          <a:p>
            <a:r>
              <a:rPr lang="en-GB" sz="1400" dirty="0"/>
              <a:t>NOTE: Measurement of UE energy-related information by a UE entity in the 5G System is not in scope of the study.</a:t>
            </a:r>
          </a:p>
          <a:p>
            <a:pPr marL="287338" lvl="0"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lvl="0"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AH SWG meeting)</a:t>
            </a:r>
          </a:p>
          <a:p>
            <a:r>
              <a:rPr lang="en-US" sz="1400" dirty="0">
                <a:cs typeface="Arial" pitchFamily="34" charset="0"/>
              </a:rPr>
              <a:t>A few CRs progressed to address Rel-20 SA1 requirements, and addition of 3 new Key Issues identified during phase 1 on Energy-related configuration by the Application Service Provider for media delivery services, Media Application Server Energy management and Client-driven management of media delivery service energy optimization</a:t>
            </a:r>
            <a:endParaRPr lang="en-GB" sz="1400" b="1" u="sng" dirty="0">
              <a:cs typeface="Arial" pitchFamily="34" charset="0"/>
            </a:endParaRPr>
          </a:p>
          <a:p>
            <a:endParaRPr lang="fr-FR" sz="1400" dirty="0"/>
          </a:p>
        </p:txBody>
      </p:sp>
    </p:spTree>
    <p:extLst>
      <p:ext uri="{BB962C8B-B14F-4D97-AF65-F5344CB8AC3E}">
        <p14:creationId xmlns:p14="http://schemas.microsoft.com/office/powerpoint/2010/main" val="416407007"/>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New Work and Study Item(s)</a:t>
            </a:r>
          </a:p>
        </p:txBody>
      </p:sp>
      <p:graphicFrame>
        <p:nvGraphicFramePr>
          <p:cNvPr id="3" name="Table 2">
            <a:extLst>
              <a:ext uri="{FF2B5EF4-FFF2-40B4-BE49-F238E27FC236}">
                <a16:creationId xmlns:a16="http://schemas.microsoft.com/office/drawing/2014/main" id="{33C05D97-3796-FCBC-16DB-11BE71D86A2C}"/>
              </a:ext>
            </a:extLst>
          </p:cNvPr>
          <p:cNvGraphicFramePr>
            <a:graphicFrameLocks noGrp="1"/>
          </p:cNvGraphicFramePr>
          <p:nvPr>
            <p:extLst>
              <p:ext uri="{D42A27DB-BD31-4B8C-83A1-F6EECF244321}">
                <p14:modId xmlns:p14="http://schemas.microsoft.com/office/powerpoint/2010/main" val="2749667070"/>
              </p:ext>
            </p:extLst>
          </p:nvPr>
        </p:nvGraphicFramePr>
        <p:xfrm>
          <a:off x="708460" y="1630503"/>
          <a:ext cx="10084901" cy="106052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4007872">
                  <a:extLst>
                    <a:ext uri="{9D8B030D-6E8A-4147-A177-3AD203B41FA5}">
                      <a16:colId xmlns:a16="http://schemas.microsoft.com/office/drawing/2014/main" val="20001"/>
                    </a:ext>
                  </a:extLst>
                </a:gridCol>
                <a:gridCol w="1471449">
                  <a:extLst>
                    <a:ext uri="{9D8B030D-6E8A-4147-A177-3AD203B41FA5}">
                      <a16:colId xmlns:a16="http://schemas.microsoft.com/office/drawing/2014/main" val="20002"/>
                    </a:ext>
                  </a:extLst>
                </a:gridCol>
                <a:gridCol w="735724">
                  <a:extLst>
                    <a:ext uri="{9D8B030D-6E8A-4147-A177-3AD203B41FA5}">
                      <a16:colId xmlns:a16="http://schemas.microsoft.com/office/drawing/2014/main" val="20003"/>
                    </a:ext>
                  </a:extLst>
                </a:gridCol>
                <a:gridCol w="420414">
                  <a:extLst>
                    <a:ext uri="{9D8B030D-6E8A-4147-A177-3AD203B41FA5}">
                      <a16:colId xmlns:a16="http://schemas.microsoft.com/office/drawing/2014/main" val="20004"/>
                    </a:ext>
                  </a:extLst>
                </a:gridCol>
                <a:gridCol w="683172">
                  <a:extLst>
                    <a:ext uri="{9D8B030D-6E8A-4147-A177-3AD203B41FA5}">
                      <a16:colId xmlns:a16="http://schemas.microsoft.com/office/drawing/2014/main" val="20005"/>
                    </a:ext>
                  </a:extLst>
                </a:gridCol>
                <a:gridCol w="578069">
                  <a:extLst>
                    <a:ext uri="{9D8B030D-6E8A-4147-A177-3AD203B41FA5}">
                      <a16:colId xmlns:a16="http://schemas.microsoft.com/office/drawing/2014/main" val="20006"/>
                    </a:ext>
                  </a:extLst>
                </a:gridCol>
                <a:gridCol w="1586299">
                  <a:extLst>
                    <a:ext uri="{9D8B030D-6E8A-4147-A177-3AD203B41FA5}">
                      <a16:colId xmlns:a16="http://schemas.microsoft.com/office/drawing/2014/main" val="20007"/>
                    </a:ext>
                  </a:extLst>
                </a:gridCol>
              </a:tblGrid>
              <a:tr h="363644">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endParaRPr lang="en-US" sz="1100" dirty="0"/>
                    </a:p>
                  </a:txBody>
                  <a:tcPr marL="9525" marR="9525" marT="9525" marB="0" anchor="b"/>
                </a:tc>
                <a:tc>
                  <a:txBody>
                    <a:bodyPr/>
                    <a:lstStyle/>
                    <a:p>
                      <a:pPr marL="0" algn="l" defTabSz="914400" rtl="0" eaLnBrk="1" fontAlgn="b" latinLnBrk="0" hangingPunct="1"/>
                      <a:r>
                        <a:rPr lang="fr-FR" sz="1100" kern="1200" dirty="0" err="1">
                          <a:solidFill>
                            <a:schemeClr val="dk1"/>
                          </a:solidFill>
                          <a:latin typeface="+mn-lt"/>
                          <a:ea typeface="+mn-ea"/>
                          <a:cs typeface="+mn-cs"/>
                        </a:rPr>
                        <a:t>Study</a:t>
                      </a:r>
                      <a:r>
                        <a:rPr lang="fr-FR" sz="1100" kern="1200" dirty="0">
                          <a:solidFill>
                            <a:schemeClr val="dk1"/>
                          </a:solidFill>
                          <a:latin typeface="+mn-lt"/>
                          <a:ea typeface="+mn-ea"/>
                          <a:cs typeface="+mn-cs"/>
                        </a:rPr>
                        <a:t>  on Usage of </a:t>
                      </a:r>
                      <a:r>
                        <a:rPr lang="fr-FR" sz="1100" kern="1200" dirty="0" err="1">
                          <a:solidFill>
                            <a:schemeClr val="dk1"/>
                          </a:solidFill>
                          <a:latin typeface="+mn-lt"/>
                          <a:ea typeface="+mn-ea"/>
                          <a:cs typeface="+mn-cs"/>
                        </a:rPr>
                        <a:t>Dynamically</a:t>
                      </a:r>
                      <a:r>
                        <a:rPr lang="fr-FR" sz="1100" kern="1200" dirty="0">
                          <a:solidFill>
                            <a:schemeClr val="dk1"/>
                          </a:solidFill>
                          <a:latin typeface="+mn-lt"/>
                          <a:ea typeface="+mn-ea"/>
                          <a:cs typeface="+mn-cs"/>
                        </a:rPr>
                        <a:t> </a:t>
                      </a:r>
                      <a:r>
                        <a:rPr lang="fr-FR" sz="1100" kern="1200" dirty="0" err="1">
                          <a:solidFill>
                            <a:schemeClr val="dk1"/>
                          </a:solidFill>
                          <a:latin typeface="+mn-lt"/>
                          <a:ea typeface="+mn-ea"/>
                          <a:cs typeface="+mn-cs"/>
                        </a:rPr>
                        <a:t>Changing</a:t>
                      </a:r>
                      <a:r>
                        <a:rPr lang="fr-FR" sz="1100" kern="1200" dirty="0">
                          <a:solidFill>
                            <a:schemeClr val="dk1"/>
                          </a:solidFill>
                          <a:latin typeface="+mn-lt"/>
                          <a:ea typeface="+mn-ea"/>
                          <a:cs typeface="+mn-cs"/>
                        </a:rPr>
                        <a:t> Traffic </a:t>
                      </a:r>
                      <a:r>
                        <a:rPr lang="fr-FR" sz="1100" kern="1200" dirty="0" err="1">
                          <a:solidFill>
                            <a:schemeClr val="dk1"/>
                          </a:solidFill>
                          <a:latin typeface="+mn-lt"/>
                          <a:ea typeface="+mn-ea"/>
                          <a:cs typeface="+mn-cs"/>
                        </a:rPr>
                        <a:t>Characteristics</a:t>
                      </a:r>
                      <a:r>
                        <a:rPr lang="fr-FR" sz="1100" kern="1200" dirty="0">
                          <a:solidFill>
                            <a:schemeClr val="dk1"/>
                          </a:solidFill>
                          <a:latin typeface="+mn-lt"/>
                          <a:ea typeface="+mn-ea"/>
                          <a:cs typeface="+mn-cs"/>
                        </a:rPr>
                        <a:t> and </a:t>
                      </a:r>
                      <a:r>
                        <a:rPr lang="fr-FR" sz="1100" kern="1200" dirty="0" err="1">
                          <a:solidFill>
                            <a:schemeClr val="dk1"/>
                          </a:solidFill>
                          <a:latin typeface="+mn-lt"/>
                          <a:ea typeface="+mn-ea"/>
                          <a:cs typeface="+mn-cs"/>
                        </a:rPr>
                        <a:t>Enhanced</a:t>
                      </a:r>
                      <a:r>
                        <a:rPr lang="fr-FR" sz="1100" kern="1200" dirty="0">
                          <a:solidFill>
                            <a:schemeClr val="dk1"/>
                          </a:solidFill>
                          <a:latin typeface="+mn-lt"/>
                          <a:ea typeface="+mn-ea"/>
                          <a:cs typeface="+mn-cs"/>
                        </a:rPr>
                        <a:t> QoS support in Media Applications and Services</a:t>
                      </a:r>
                    </a:p>
                  </a:txBody>
                  <a:tcPr marL="0" marR="0" marT="0" marB="0"/>
                </a:tc>
                <a:tc>
                  <a:txBody>
                    <a:bodyPr/>
                    <a:lstStyle/>
                    <a:p>
                      <a:pPr algn="l" fontAlgn="b"/>
                      <a:r>
                        <a:rPr lang="en-US" sz="1100" dirty="0" err="1"/>
                        <a:t>FS_DCTC_eQOS_MED</a:t>
                      </a:r>
                      <a:endParaRPr lang="en-US" sz="1100" dirty="0"/>
                    </a:p>
                  </a:txBody>
                  <a:tcPr marL="9525" marR="9525" marT="9525" marB="0" anchor="b"/>
                </a:tc>
                <a:tc>
                  <a:txBody>
                    <a:bodyPr/>
                    <a:lstStyle/>
                    <a:p>
                      <a:pPr algn="r" fontAlgn="t">
                        <a:buNone/>
                      </a:pPr>
                      <a:r>
                        <a:rPr lang="fr-FR" sz="1100" kern="1200" dirty="0">
                          <a:solidFill>
                            <a:schemeClr val="tx1"/>
                          </a:solidFill>
                          <a:latin typeface="+mn-lt"/>
                          <a:ea typeface="+mn-ea"/>
                          <a:cs typeface="+mn-cs"/>
                        </a:rPr>
                        <a:t>9/9/2026</a:t>
                      </a:r>
                    </a:p>
                  </a:txBody>
                  <a:tcPr marL="0" marR="0" marT="0" marB="0"/>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buNone/>
                      </a:pPr>
                      <a:r>
                        <a:rPr lang="fr-FR" sz="900" b="0" i="0" u="none" strike="noStrike" dirty="0">
                          <a:solidFill>
                            <a:srgbClr val="000000"/>
                          </a:solidFill>
                          <a:effectLst/>
                          <a:latin typeface="Arial" panose="020B0604020202020204" pitchFamily="34" charset="0"/>
                          <a:cs typeface="Arial" panose="020B0604020202020204" pitchFamily="34" charset="0"/>
                          <a:hlinkClick r:id="rId2"/>
                        </a:rPr>
                        <a:t>SP-250937</a:t>
                      </a:r>
                      <a:endParaRPr lang="fr-FR" sz="9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r">
                        <a:lnSpc>
                          <a:spcPct val="107000"/>
                        </a:lnSpc>
                        <a:spcAft>
                          <a:spcPts val="800"/>
                        </a:spcAft>
                      </a:pPr>
                      <a:endParaRPr lang="en-GB" sz="1100" b="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5GA</a:t>
                      </a:r>
                    </a:p>
                  </a:txBody>
                  <a:tcPr marL="36001" marR="36001" marT="0" marB="0" anchor="b"/>
                </a:tc>
                <a:extLst>
                  <a:ext uri="{0D108BD9-81ED-4DB2-BD59-A6C34878D82A}">
                    <a16:rowId xmlns:a16="http://schemas.microsoft.com/office/drawing/2014/main" val="314371943"/>
                  </a:ext>
                </a:extLst>
              </a:tr>
              <a:tr h="180799">
                <a:tc>
                  <a:txBody>
                    <a:bodyPr/>
                    <a:lstStyle/>
                    <a:p>
                      <a:pPr algn="r" fontAlgn="b"/>
                      <a:endParaRPr lang="en-US" sz="1100" dirty="0"/>
                    </a:p>
                  </a:txBody>
                  <a:tcPr marL="9525" marR="9525" marT="9525" marB="0" anchor="b"/>
                </a:tc>
                <a:tc>
                  <a:txBody>
                    <a:bodyPr/>
                    <a:lstStyle/>
                    <a:p>
                      <a:pPr marL="0" algn="l" defTabSz="914400" rtl="0" eaLnBrk="1" fontAlgn="b" latinLnBrk="0" hangingPunct="1"/>
                      <a:r>
                        <a:rPr lang="fr-FR" sz="1100" kern="1200" dirty="0" err="1">
                          <a:solidFill>
                            <a:schemeClr val="dk1"/>
                          </a:solidFill>
                          <a:latin typeface="+mn-lt"/>
                          <a:ea typeface="+mn-ea"/>
                          <a:cs typeface="+mn-cs"/>
                        </a:rPr>
                        <a:t>Study</a:t>
                      </a:r>
                      <a:r>
                        <a:rPr lang="fr-FR" sz="1100" kern="1200" dirty="0">
                          <a:solidFill>
                            <a:schemeClr val="dk1"/>
                          </a:solidFill>
                          <a:latin typeface="+mn-lt"/>
                          <a:ea typeface="+mn-ea"/>
                          <a:cs typeface="+mn-cs"/>
                        </a:rPr>
                        <a:t> on Advanced </a:t>
                      </a:r>
                      <a:r>
                        <a:rPr lang="fr-FR" sz="1100" kern="1200" dirty="0" err="1">
                          <a:solidFill>
                            <a:schemeClr val="dk1"/>
                          </a:solidFill>
                          <a:latin typeface="+mn-lt"/>
                          <a:ea typeface="+mn-ea"/>
                          <a:cs typeface="+mn-cs"/>
                        </a:rPr>
                        <a:t>Video</a:t>
                      </a:r>
                      <a:r>
                        <a:rPr lang="fr-FR" sz="1100" kern="1200" dirty="0">
                          <a:solidFill>
                            <a:schemeClr val="dk1"/>
                          </a:solidFill>
                          <a:latin typeface="+mn-lt"/>
                          <a:ea typeface="+mn-ea"/>
                          <a:cs typeface="+mn-cs"/>
                        </a:rPr>
                        <a:t> Formats and </a:t>
                      </a:r>
                      <a:r>
                        <a:rPr lang="fr-FR" sz="1100" kern="1200" dirty="0" err="1">
                          <a:solidFill>
                            <a:schemeClr val="dk1"/>
                          </a:solidFill>
                          <a:latin typeface="+mn-lt"/>
                          <a:ea typeface="+mn-ea"/>
                          <a:cs typeface="+mn-cs"/>
                        </a:rPr>
                        <a:t>Operation</a:t>
                      </a:r>
                      <a:r>
                        <a:rPr lang="fr-FR" sz="1100" kern="1200" dirty="0">
                          <a:solidFill>
                            <a:schemeClr val="dk1"/>
                          </a:solidFill>
                          <a:latin typeface="+mn-lt"/>
                          <a:ea typeface="+mn-ea"/>
                          <a:cs typeface="+mn-cs"/>
                        </a:rPr>
                        <a:t> Points</a:t>
                      </a:r>
                    </a:p>
                  </a:txBody>
                  <a:tcPr marL="0" marR="0" marT="0" marB="0"/>
                </a:tc>
                <a:tc>
                  <a:txBody>
                    <a:bodyPr/>
                    <a:lstStyle/>
                    <a:p>
                      <a:pPr algn="l" fontAlgn="b"/>
                      <a:r>
                        <a:rPr lang="en-US" sz="1100" dirty="0"/>
                        <a:t>FS_AVFOPS_MED</a:t>
                      </a:r>
                    </a:p>
                  </a:txBody>
                  <a:tcPr marL="9525" marR="9525" marT="9525" marB="0" anchor="b"/>
                </a:tc>
                <a:tc>
                  <a:txBody>
                    <a:bodyPr/>
                    <a:lstStyle/>
                    <a:p>
                      <a:pPr algn="r" fontAlgn="b"/>
                      <a:r>
                        <a:rPr lang="en-US" sz="1100" kern="1200" dirty="0">
                          <a:solidFill>
                            <a:schemeClr val="tx1"/>
                          </a:solidFill>
                          <a:latin typeface="+mn-lt"/>
                          <a:ea typeface="+mn-ea"/>
                          <a:cs typeface="+mn-cs"/>
                        </a:rPr>
                        <a:t>6/6/2026</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900" b="0" i="0" u="none" strike="noStrike" dirty="0">
                          <a:solidFill>
                            <a:schemeClr val="tx1"/>
                          </a:solidFill>
                          <a:effectLst/>
                          <a:latin typeface="Arial" panose="020B0604020202020204" pitchFamily="34" charset="0"/>
                          <a:cs typeface="Arial" panose="020B0604020202020204" pitchFamily="34" charset="0"/>
                          <a:hlinkClick r:id="rId3"/>
                        </a:rPr>
                        <a:t>SP-250938</a:t>
                      </a:r>
                      <a:endParaRPr lang="en-US" sz="9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tc>
                <a:tc>
                  <a:txBody>
                    <a:bodyPr/>
                    <a:lstStyle/>
                    <a:p>
                      <a:pPr algn="r">
                        <a:lnSpc>
                          <a:spcPct val="107000"/>
                        </a:lnSpc>
                        <a:spcAft>
                          <a:spcPts val="800"/>
                        </a:spcAft>
                      </a:pP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5GA</a:t>
                      </a:r>
                    </a:p>
                  </a:txBody>
                  <a:tcPr marL="36001" marR="36001" marT="0" marB="0" anchor="b"/>
                </a:tc>
                <a:extLst>
                  <a:ext uri="{0D108BD9-81ED-4DB2-BD59-A6C34878D82A}">
                    <a16:rowId xmlns:a16="http://schemas.microsoft.com/office/drawing/2014/main" val="1424212892"/>
                  </a:ext>
                </a:extLst>
              </a:tr>
              <a:tr h="180799">
                <a:tc>
                  <a:txBody>
                    <a:bodyPr/>
                    <a:lstStyle/>
                    <a:p>
                      <a:pPr algn="r" fontAlgn="b"/>
                      <a:endParaRPr lang="en-US" sz="1100" dirty="0"/>
                    </a:p>
                  </a:txBody>
                  <a:tcPr marL="9525" marR="9525" marT="9525" marB="0" anchor="b"/>
                </a:tc>
                <a:tc>
                  <a:txBody>
                    <a:bodyPr/>
                    <a:lstStyle/>
                    <a:p>
                      <a:pPr marL="0" algn="l" defTabSz="914400" rtl="0" eaLnBrk="1" fontAlgn="b" latinLnBrk="0" hangingPunct="1"/>
                      <a:r>
                        <a:rPr lang="fr-FR" sz="1100" kern="1200" dirty="0" err="1">
                          <a:solidFill>
                            <a:schemeClr val="dk1"/>
                          </a:solidFill>
                          <a:latin typeface="+mn-lt"/>
                          <a:ea typeface="+mn-ea"/>
                          <a:cs typeface="+mn-cs"/>
                        </a:rPr>
                        <a:t>Study</a:t>
                      </a:r>
                      <a:r>
                        <a:rPr lang="fr-FR" sz="1100" kern="1200" dirty="0">
                          <a:solidFill>
                            <a:schemeClr val="dk1"/>
                          </a:solidFill>
                          <a:latin typeface="+mn-lt"/>
                          <a:ea typeface="+mn-ea"/>
                          <a:cs typeface="+mn-cs"/>
                        </a:rPr>
                        <a:t> on 3D </a:t>
                      </a:r>
                      <a:r>
                        <a:rPr lang="fr-FR" sz="1100" kern="1200" dirty="0" err="1">
                          <a:solidFill>
                            <a:schemeClr val="dk1"/>
                          </a:solidFill>
                          <a:latin typeface="+mn-lt"/>
                          <a:ea typeface="+mn-ea"/>
                          <a:cs typeface="+mn-cs"/>
                        </a:rPr>
                        <a:t>Gaussian</a:t>
                      </a:r>
                      <a:r>
                        <a:rPr lang="fr-FR" sz="1100" kern="1200" dirty="0">
                          <a:solidFill>
                            <a:schemeClr val="dk1"/>
                          </a:solidFill>
                          <a:latin typeface="+mn-lt"/>
                          <a:ea typeface="+mn-ea"/>
                          <a:cs typeface="+mn-cs"/>
                        </a:rPr>
                        <a:t> </a:t>
                      </a:r>
                      <a:r>
                        <a:rPr lang="fr-FR" sz="1100" kern="1200" dirty="0" err="1">
                          <a:solidFill>
                            <a:schemeClr val="dk1"/>
                          </a:solidFill>
                          <a:latin typeface="+mn-lt"/>
                          <a:ea typeface="+mn-ea"/>
                          <a:cs typeface="+mn-cs"/>
                        </a:rPr>
                        <a:t>splats</a:t>
                      </a:r>
                      <a:r>
                        <a:rPr lang="fr-FR" sz="1100" kern="1200" dirty="0">
                          <a:solidFill>
                            <a:schemeClr val="dk1"/>
                          </a:solidFill>
                          <a:latin typeface="+mn-lt"/>
                          <a:ea typeface="+mn-ea"/>
                          <a:cs typeface="+mn-cs"/>
                        </a:rPr>
                        <a:t> for 6G</a:t>
                      </a:r>
                    </a:p>
                  </a:txBody>
                  <a:tcPr marL="0" marR="0" marT="0" marB="0"/>
                </a:tc>
                <a:tc>
                  <a:txBody>
                    <a:bodyPr/>
                    <a:lstStyle/>
                    <a:p>
                      <a:pPr algn="l" fontAlgn="b"/>
                      <a:r>
                        <a:rPr lang="en-US" sz="1100" dirty="0"/>
                        <a:t>FS_3DGS_6G_MED</a:t>
                      </a:r>
                    </a:p>
                  </a:txBody>
                  <a:tcPr marL="9525" marR="9525" marT="9525" marB="0" anchor="b"/>
                </a:tc>
                <a:tc>
                  <a:txBody>
                    <a:bodyPr/>
                    <a:lstStyle/>
                    <a:p>
                      <a:pPr algn="r" fontAlgn="b"/>
                      <a:r>
                        <a:rPr lang="en-US" sz="1100" kern="1200" dirty="0">
                          <a:solidFill>
                            <a:schemeClr val="tx1"/>
                          </a:solidFill>
                          <a:latin typeface="+mn-lt"/>
                          <a:ea typeface="+mn-ea"/>
                          <a:cs typeface="+mn-cs"/>
                        </a:rPr>
                        <a:t>3/3/2027</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buNone/>
                      </a:pPr>
                      <a:r>
                        <a:rPr lang="fr-FR" sz="900" b="0" i="0" u="none" strike="noStrike" dirty="0">
                          <a:solidFill>
                            <a:srgbClr val="000000"/>
                          </a:solidFill>
                          <a:effectLst/>
                          <a:latin typeface="Arial" panose="020B0604020202020204" pitchFamily="34" charset="0"/>
                          <a:cs typeface="Arial" panose="020B0604020202020204" pitchFamily="34" charset="0"/>
                          <a:hlinkClick r:id="rId4"/>
                        </a:rPr>
                        <a:t>SP-250939</a:t>
                      </a:r>
                      <a:endParaRPr lang="fr-FR" sz="9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r">
                        <a:lnSpc>
                          <a:spcPct val="107000"/>
                        </a:lnSpc>
                        <a:spcAft>
                          <a:spcPts val="800"/>
                        </a:spcAft>
                      </a:pP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6G</a:t>
                      </a:r>
                    </a:p>
                  </a:txBody>
                  <a:tcPr marL="36001" marR="36001" marT="0" marB="0" anchor="b"/>
                </a:tc>
                <a:extLst>
                  <a:ext uri="{0D108BD9-81ED-4DB2-BD59-A6C34878D82A}">
                    <a16:rowId xmlns:a16="http://schemas.microsoft.com/office/drawing/2014/main" val="1585358379"/>
                  </a:ext>
                </a:extLst>
              </a:tr>
            </a:tbl>
          </a:graphicData>
        </a:graphic>
      </p:graphicFrame>
    </p:spTree>
    <p:extLst>
      <p:ext uri="{BB962C8B-B14F-4D97-AF65-F5344CB8AC3E}">
        <p14:creationId xmlns:p14="http://schemas.microsoft.com/office/powerpoint/2010/main" val="87331106"/>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B9829-9624-80B9-A185-8381D5210EEE}"/>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A4BF0B39-1F84-C221-0D64-995F391C0EA3}"/>
              </a:ext>
            </a:extLst>
          </p:cNvPr>
          <p:cNvSpPr>
            <a:spLocks noGrp="1"/>
          </p:cNvSpPr>
          <p:nvPr>
            <p:ph type="title"/>
          </p:nvPr>
        </p:nvSpPr>
        <p:spPr>
          <a:xfrm>
            <a:off x="568171" y="196850"/>
            <a:ext cx="9250532" cy="1143000"/>
          </a:xfrm>
        </p:spPr>
        <p:txBody>
          <a:bodyPr/>
          <a:lstStyle/>
          <a:p>
            <a:r>
              <a:rPr lang="en-US" sz="2400" dirty="0"/>
              <a:t>New Study  on Usage of Dynamically Changing Traffic Characteristics and Enhanced QoS support in Media Applications and Services</a:t>
            </a:r>
            <a:br>
              <a:rPr lang="en-US" sz="2400" dirty="0"/>
            </a:br>
            <a:r>
              <a:rPr lang="en-US" sz="2400" dirty="0"/>
              <a:t>(</a:t>
            </a:r>
            <a:r>
              <a:rPr lang="en-US" sz="2400" dirty="0" err="1"/>
              <a:t>FS_DCTC_eQOS_MED</a:t>
            </a:r>
            <a:r>
              <a:rPr lang="en-US" sz="2400" dirty="0"/>
              <a:t>)</a:t>
            </a:r>
          </a:p>
        </p:txBody>
      </p:sp>
      <p:graphicFrame>
        <p:nvGraphicFramePr>
          <p:cNvPr id="2" name="Table 1">
            <a:extLst>
              <a:ext uri="{FF2B5EF4-FFF2-40B4-BE49-F238E27FC236}">
                <a16:creationId xmlns:a16="http://schemas.microsoft.com/office/drawing/2014/main" id="{B51221B3-F5E2-254D-D17B-A82C088C681B}"/>
              </a:ext>
            </a:extLst>
          </p:cNvPr>
          <p:cNvGraphicFramePr>
            <a:graphicFrameLocks noGrp="1"/>
          </p:cNvGraphicFramePr>
          <p:nvPr>
            <p:extLst>
              <p:ext uri="{D42A27DB-BD31-4B8C-83A1-F6EECF244321}">
                <p14:modId xmlns:p14="http://schemas.microsoft.com/office/powerpoint/2010/main" val="2924079835"/>
              </p:ext>
            </p:extLst>
          </p:nvPr>
        </p:nvGraphicFramePr>
        <p:xfrm>
          <a:off x="647700" y="1454150"/>
          <a:ext cx="10084901" cy="686054"/>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679750">
                  <a:extLst>
                    <a:ext uri="{9D8B030D-6E8A-4147-A177-3AD203B41FA5}">
                      <a16:colId xmlns:a16="http://schemas.microsoft.com/office/drawing/2014/main" val="598130756"/>
                    </a:ext>
                  </a:extLst>
                </a:gridCol>
                <a:gridCol w="1324303">
                  <a:extLst>
                    <a:ext uri="{9D8B030D-6E8A-4147-A177-3AD203B41FA5}">
                      <a16:colId xmlns:a16="http://schemas.microsoft.com/office/drawing/2014/main" val="545303104"/>
                    </a:ext>
                  </a:extLst>
                </a:gridCol>
                <a:gridCol w="742919">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endParaRPr lang="en-US" sz="1100" dirty="0"/>
                    </a:p>
                  </a:txBody>
                  <a:tcPr marL="9525" marR="9525" marT="9525" marB="0" anchor="b"/>
                </a:tc>
                <a:tc>
                  <a:txBody>
                    <a:bodyPr/>
                    <a:lstStyle/>
                    <a:p>
                      <a:pPr marL="0" algn="l" defTabSz="914400" rtl="0" eaLnBrk="1" fontAlgn="b" latinLnBrk="0" hangingPunct="1"/>
                      <a:r>
                        <a:rPr lang="fr-FR" sz="1100" kern="1200" dirty="0" err="1">
                          <a:solidFill>
                            <a:schemeClr val="dk1"/>
                          </a:solidFill>
                          <a:latin typeface="+mn-lt"/>
                          <a:ea typeface="+mn-ea"/>
                          <a:cs typeface="+mn-cs"/>
                        </a:rPr>
                        <a:t>Study</a:t>
                      </a:r>
                      <a:r>
                        <a:rPr lang="fr-FR" sz="1100" kern="1200" dirty="0">
                          <a:solidFill>
                            <a:schemeClr val="dk1"/>
                          </a:solidFill>
                          <a:latin typeface="+mn-lt"/>
                          <a:ea typeface="+mn-ea"/>
                          <a:cs typeface="+mn-cs"/>
                        </a:rPr>
                        <a:t>  on Usage of </a:t>
                      </a:r>
                      <a:r>
                        <a:rPr lang="fr-FR" sz="1100" kern="1200" dirty="0" err="1">
                          <a:solidFill>
                            <a:schemeClr val="dk1"/>
                          </a:solidFill>
                          <a:latin typeface="+mn-lt"/>
                          <a:ea typeface="+mn-ea"/>
                          <a:cs typeface="+mn-cs"/>
                        </a:rPr>
                        <a:t>Dynamically</a:t>
                      </a:r>
                      <a:r>
                        <a:rPr lang="fr-FR" sz="1100" kern="1200" dirty="0">
                          <a:solidFill>
                            <a:schemeClr val="dk1"/>
                          </a:solidFill>
                          <a:latin typeface="+mn-lt"/>
                          <a:ea typeface="+mn-ea"/>
                          <a:cs typeface="+mn-cs"/>
                        </a:rPr>
                        <a:t> </a:t>
                      </a:r>
                      <a:r>
                        <a:rPr lang="fr-FR" sz="1100" kern="1200" dirty="0" err="1">
                          <a:solidFill>
                            <a:schemeClr val="dk1"/>
                          </a:solidFill>
                          <a:latin typeface="+mn-lt"/>
                          <a:ea typeface="+mn-ea"/>
                          <a:cs typeface="+mn-cs"/>
                        </a:rPr>
                        <a:t>Changing</a:t>
                      </a:r>
                      <a:r>
                        <a:rPr lang="fr-FR" sz="1100" kern="1200" dirty="0">
                          <a:solidFill>
                            <a:schemeClr val="dk1"/>
                          </a:solidFill>
                          <a:latin typeface="+mn-lt"/>
                          <a:ea typeface="+mn-ea"/>
                          <a:cs typeface="+mn-cs"/>
                        </a:rPr>
                        <a:t> Traffic </a:t>
                      </a:r>
                      <a:r>
                        <a:rPr lang="fr-FR" sz="1100" kern="1200" dirty="0" err="1">
                          <a:solidFill>
                            <a:schemeClr val="dk1"/>
                          </a:solidFill>
                          <a:latin typeface="+mn-lt"/>
                          <a:ea typeface="+mn-ea"/>
                          <a:cs typeface="+mn-cs"/>
                        </a:rPr>
                        <a:t>Characteristics</a:t>
                      </a:r>
                      <a:r>
                        <a:rPr lang="fr-FR" sz="1100" kern="1200" dirty="0">
                          <a:solidFill>
                            <a:schemeClr val="dk1"/>
                          </a:solidFill>
                          <a:latin typeface="+mn-lt"/>
                          <a:ea typeface="+mn-ea"/>
                          <a:cs typeface="+mn-cs"/>
                        </a:rPr>
                        <a:t> and </a:t>
                      </a:r>
                      <a:r>
                        <a:rPr lang="fr-FR" sz="1100" kern="1200" dirty="0" err="1">
                          <a:solidFill>
                            <a:schemeClr val="dk1"/>
                          </a:solidFill>
                          <a:latin typeface="+mn-lt"/>
                          <a:ea typeface="+mn-ea"/>
                          <a:cs typeface="+mn-cs"/>
                        </a:rPr>
                        <a:t>Enhanced</a:t>
                      </a:r>
                      <a:r>
                        <a:rPr lang="fr-FR" sz="1100" kern="1200" dirty="0">
                          <a:solidFill>
                            <a:schemeClr val="dk1"/>
                          </a:solidFill>
                          <a:latin typeface="+mn-lt"/>
                          <a:ea typeface="+mn-ea"/>
                          <a:cs typeface="+mn-cs"/>
                        </a:rPr>
                        <a:t> QoS support in Media Applications and Services</a:t>
                      </a:r>
                    </a:p>
                  </a:txBody>
                  <a:tcPr marL="0" marR="0" marT="0" marB="0"/>
                </a:tc>
                <a:tc>
                  <a:txBody>
                    <a:bodyPr/>
                    <a:lstStyle/>
                    <a:p>
                      <a:pPr algn="l" fontAlgn="b"/>
                      <a:r>
                        <a:rPr lang="en-US" sz="1100" dirty="0" err="1"/>
                        <a:t>FS_DCTC_eQOS_MED</a:t>
                      </a:r>
                      <a:endParaRPr lang="en-US" sz="1100" dirty="0"/>
                    </a:p>
                  </a:txBody>
                  <a:tcPr marL="9525" marR="9525" marT="9525" marB="0" anchor="b"/>
                </a:tc>
                <a:tc>
                  <a:txBody>
                    <a:bodyPr/>
                    <a:lstStyle/>
                    <a:p>
                      <a:pPr algn="r" fontAlgn="t">
                        <a:buNone/>
                      </a:pPr>
                      <a:r>
                        <a:rPr lang="fr-FR" sz="1100" kern="1200" dirty="0">
                          <a:solidFill>
                            <a:schemeClr val="tx1"/>
                          </a:solidFill>
                          <a:latin typeface="+mn-lt"/>
                          <a:ea typeface="+mn-ea"/>
                          <a:cs typeface="+mn-cs"/>
                        </a:rPr>
                        <a:t>9/9/2026</a:t>
                      </a:r>
                    </a:p>
                  </a:txBody>
                  <a:tcPr marL="0" marR="0" marT="0" marB="0"/>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buNone/>
                      </a:pPr>
                      <a:r>
                        <a:rPr lang="fr-FR" sz="900" b="0" i="0" u="none" strike="noStrike" dirty="0">
                          <a:solidFill>
                            <a:srgbClr val="000000"/>
                          </a:solidFill>
                          <a:effectLst/>
                          <a:latin typeface="Arial" panose="020B0604020202020204" pitchFamily="34" charset="0"/>
                          <a:cs typeface="Arial" panose="020B0604020202020204" pitchFamily="34" charset="0"/>
                          <a:hlinkClick r:id="rId2"/>
                        </a:rPr>
                        <a:t>SP-250937</a:t>
                      </a:r>
                      <a:endParaRPr lang="fr-FR" sz="9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r">
                        <a:lnSpc>
                          <a:spcPct val="107000"/>
                        </a:lnSpc>
                        <a:spcAft>
                          <a:spcPts val="800"/>
                        </a:spcAft>
                      </a:pPr>
                      <a:endParaRPr lang="en-GB" sz="1100" b="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5GA</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6D31E942-75F8-D0DC-80C9-0F831FC59C7C}"/>
              </a:ext>
            </a:extLst>
          </p:cNvPr>
          <p:cNvSpPr>
            <a:spLocks noGrp="1"/>
          </p:cNvSpPr>
          <p:nvPr>
            <p:ph idx="1"/>
          </p:nvPr>
        </p:nvSpPr>
        <p:spPr>
          <a:xfrm>
            <a:off x="647701" y="2254929"/>
            <a:ext cx="11068050" cy="4029986"/>
          </a:xfrm>
        </p:spPr>
        <p:txBody>
          <a:bodyPr>
            <a:normAutofit fontScale="92500" lnSpcReduction="20000"/>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r>
              <a:rPr lang="en-GB" sz="1600" dirty="0"/>
              <a:t>The main objectives of this study include:</a:t>
            </a:r>
            <a:endParaRPr lang="fr-FR" sz="1600" dirty="0"/>
          </a:p>
          <a:p>
            <a:pPr marL="800100" lvl="1" indent="-342900">
              <a:buFont typeface="+mj-lt"/>
              <a:buAutoNum type="arabicPeriod"/>
            </a:pPr>
            <a:r>
              <a:rPr lang="en-GB" sz="1600" dirty="0"/>
              <a:t>Document popular media applications and service scenarios that may exhibit dynamically changing traffic characteristics.</a:t>
            </a:r>
          </a:p>
          <a:p>
            <a:pPr marL="800100" lvl="1" indent="-342900">
              <a:buFont typeface="+mj-lt"/>
              <a:buAutoNum type="arabicPeriod"/>
            </a:pPr>
            <a:r>
              <a:rPr lang="en-US" sz="1600" dirty="0"/>
              <a:t>For a relevant subset of the media applications/service scenarios defined above do the following:</a:t>
            </a:r>
            <a:endParaRPr lang="fr-FR" sz="1600" dirty="0"/>
          </a:p>
          <a:p>
            <a:pPr lvl="2"/>
            <a:r>
              <a:rPr lang="en-US" sz="1600" dirty="0"/>
              <a:t>Develop observation </a:t>
            </a:r>
            <a:r>
              <a:rPr lang="en-GB" sz="1600" dirty="0"/>
              <a:t>tests to evaluate these scenarios. </a:t>
            </a:r>
          </a:p>
          <a:p>
            <a:pPr lvl="2"/>
            <a:r>
              <a:rPr lang="en-GB" sz="1600" dirty="0"/>
              <a:t>Execute the tests and collect relevant information to what extent the reference applications exhibit dynamically changing traffic characteristics</a:t>
            </a:r>
            <a:endParaRPr lang="fr-FR" sz="1600" dirty="0"/>
          </a:p>
          <a:p>
            <a:pPr lvl="2"/>
            <a:r>
              <a:rPr lang="en-GB" sz="1600" dirty="0"/>
              <a:t>Document possible benefits of applying QoS features</a:t>
            </a:r>
          </a:p>
          <a:p>
            <a:pPr marL="800100" lvl="1" indent="-342900">
              <a:buFont typeface="+mj-lt"/>
              <a:buAutoNum type="arabicPeriod"/>
            </a:pPr>
            <a:r>
              <a:rPr lang="en-GB" sz="1600" dirty="0"/>
              <a:t>Based on the findings in the tests from 2 do the following:</a:t>
            </a:r>
          </a:p>
          <a:p>
            <a:pPr lvl="2"/>
            <a:r>
              <a:rPr lang="en-GB" sz="1600" dirty="0"/>
              <a:t>Document and describe observed dynamic traffic characteristics in media applications and services. </a:t>
            </a:r>
          </a:p>
          <a:p>
            <a:pPr lvl="2"/>
            <a:r>
              <a:rPr lang="en-GB" sz="1600" dirty="0"/>
              <a:t>Document potential improvements when applying different QoS features, for uplink, downlink and with dependent UL/DL flows</a:t>
            </a:r>
          </a:p>
          <a:p>
            <a:pPr lvl="2"/>
            <a:r>
              <a:rPr lang="en-GB" sz="1600" dirty="0"/>
              <a:t>Map the reference scenarios to end-to-end procedures</a:t>
            </a:r>
          </a:p>
          <a:p>
            <a:pPr marL="914400" lvl="1" indent="-457200">
              <a:buFont typeface="+mj-lt"/>
              <a:buAutoNum type="arabicPeriod"/>
            </a:pPr>
            <a:r>
              <a:rPr lang="en-GB" sz="1600" dirty="0"/>
              <a:t>Based on the findings in 3, do one or more of the following</a:t>
            </a:r>
          </a:p>
          <a:p>
            <a:pPr lvl="2" indent="-285750"/>
            <a:r>
              <a:rPr lang="en-GB" sz="1600" dirty="0"/>
              <a:t>Document guidelines on how to identify and characterize dynamic traffic characteristics in media applications and services.</a:t>
            </a:r>
          </a:p>
          <a:p>
            <a:pPr lvl="2" indent="-285750"/>
            <a:r>
              <a:rPr lang="en-GB" sz="1600" dirty="0"/>
              <a:t>Refine call flows and typical workflows involving QoS usage and dynamically changing traffic characteristics usage in typical scenarios using characteristics. </a:t>
            </a:r>
          </a:p>
          <a:p>
            <a:pPr marL="914400" lvl="1" indent="-457200">
              <a:buFont typeface="+mj-lt"/>
              <a:buAutoNum type="arabicPeriod"/>
            </a:pPr>
            <a:endParaRPr lang="en-GB" dirty="0"/>
          </a:p>
          <a:p>
            <a:pPr marL="457200" lvl="1" indent="0">
              <a:buNone/>
            </a:pPr>
            <a:endParaRPr lang="en-GB" sz="2200" dirty="0"/>
          </a:p>
          <a:p>
            <a:pPr lvl="1"/>
            <a:endParaRPr lang="en-GB" sz="1800" dirty="0"/>
          </a:p>
        </p:txBody>
      </p:sp>
    </p:spTree>
    <p:extLst>
      <p:ext uri="{BB962C8B-B14F-4D97-AF65-F5344CB8AC3E}">
        <p14:creationId xmlns:p14="http://schemas.microsoft.com/office/powerpoint/2010/main" val="750649683"/>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B1B2E-EDFB-35EC-2ED4-DABC369E7291}"/>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41840439-2014-582D-21A1-3AE313C0092C}"/>
              </a:ext>
            </a:extLst>
          </p:cNvPr>
          <p:cNvSpPr>
            <a:spLocks noGrp="1"/>
          </p:cNvSpPr>
          <p:nvPr>
            <p:ph type="title"/>
          </p:nvPr>
        </p:nvSpPr>
        <p:spPr>
          <a:xfrm>
            <a:off x="568171" y="196850"/>
            <a:ext cx="9250532" cy="1143000"/>
          </a:xfrm>
        </p:spPr>
        <p:txBody>
          <a:bodyPr/>
          <a:lstStyle/>
          <a:p>
            <a:r>
              <a:rPr lang="en-US" sz="3200" dirty="0"/>
              <a:t>New Study of Advanced Video Formats and Operation Points</a:t>
            </a:r>
            <a:r>
              <a:rPr lang="en-US" dirty="0"/>
              <a:t> </a:t>
            </a:r>
            <a:r>
              <a:rPr lang="en-US" sz="3200" dirty="0"/>
              <a:t>(</a:t>
            </a:r>
            <a:r>
              <a:rPr lang="en-GB" dirty="0"/>
              <a:t>FS_AVFOPS_MED</a:t>
            </a:r>
            <a:r>
              <a:rPr lang="en-US" sz="3200" dirty="0"/>
              <a:t>)</a:t>
            </a:r>
          </a:p>
        </p:txBody>
      </p:sp>
      <p:graphicFrame>
        <p:nvGraphicFramePr>
          <p:cNvPr id="2" name="Table 1">
            <a:extLst>
              <a:ext uri="{FF2B5EF4-FFF2-40B4-BE49-F238E27FC236}">
                <a16:creationId xmlns:a16="http://schemas.microsoft.com/office/drawing/2014/main" id="{D0C7EF00-3B0F-C13F-5E37-CA66E30D01C6}"/>
              </a:ext>
            </a:extLst>
          </p:cNvPr>
          <p:cNvGraphicFramePr>
            <a:graphicFrameLocks noGrp="1"/>
          </p:cNvGraphicFramePr>
          <p:nvPr>
            <p:extLst>
              <p:ext uri="{D42A27DB-BD31-4B8C-83A1-F6EECF244321}">
                <p14:modId xmlns:p14="http://schemas.microsoft.com/office/powerpoint/2010/main" val="3480137485"/>
              </p:ext>
            </p:extLst>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159646">
                  <a:extLst>
                    <a:ext uri="{9D8B030D-6E8A-4147-A177-3AD203B41FA5}">
                      <a16:colId xmlns:a16="http://schemas.microsoft.com/office/drawing/2014/main" val="545303104"/>
                    </a:ext>
                  </a:extLst>
                </a:gridCol>
                <a:gridCol w="742919">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endParaRPr lang="en-US" sz="1100" dirty="0"/>
                    </a:p>
                  </a:txBody>
                  <a:tcPr marL="9525" marR="9525" marT="9525" marB="0" anchor="b"/>
                </a:tc>
                <a:tc>
                  <a:txBody>
                    <a:bodyPr/>
                    <a:lstStyle/>
                    <a:p>
                      <a:pPr marL="0" algn="l" defTabSz="914400" rtl="0" eaLnBrk="1" fontAlgn="b" latinLnBrk="0" hangingPunct="1"/>
                      <a:r>
                        <a:rPr lang="fr-FR" sz="1100" kern="1200" dirty="0">
                          <a:solidFill>
                            <a:schemeClr val="dk1"/>
                          </a:solidFill>
                          <a:latin typeface="+mn-lt"/>
                          <a:ea typeface="+mn-ea"/>
                          <a:cs typeface="+mn-cs"/>
                        </a:rPr>
                        <a:t>Advanced </a:t>
                      </a:r>
                      <a:r>
                        <a:rPr lang="fr-FR" sz="1100" kern="1200" dirty="0" err="1">
                          <a:solidFill>
                            <a:schemeClr val="dk1"/>
                          </a:solidFill>
                          <a:latin typeface="+mn-lt"/>
                          <a:ea typeface="+mn-ea"/>
                          <a:cs typeface="+mn-cs"/>
                        </a:rPr>
                        <a:t>Video</a:t>
                      </a:r>
                      <a:r>
                        <a:rPr lang="fr-FR" sz="1100" kern="1200" dirty="0">
                          <a:solidFill>
                            <a:schemeClr val="dk1"/>
                          </a:solidFill>
                          <a:latin typeface="+mn-lt"/>
                          <a:ea typeface="+mn-ea"/>
                          <a:cs typeface="+mn-cs"/>
                        </a:rPr>
                        <a:t> Formats and </a:t>
                      </a:r>
                      <a:r>
                        <a:rPr lang="fr-FR" sz="1100" kern="1200" dirty="0" err="1">
                          <a:solidFill>
                            <a:schemeClr val="dk1"/>
                          </a:solidFill>
                          <a:latin typeface="+mn-lt"/>
                          <a:ea typeface="+mn-ea"/>
                          <a:cs typeface="+mn-cs"/>
                        </a:rPr>
                        <a:t>Operation</a:t>
                      </a:r>
                      <a:r>
                        <a:rPr lang="fr-FR" sz="1100" kern="1200" dirty="0">
                          <a:solidFill>
                            <a:schemeClr val="dk1"/>
                          </a:solidFill>
                          <a:latin typeface="+mn-lt"/>
                          <a:ea typeface="+mn-ea"/>
                          <a:cs typeface="+mn-cs"/>
                        </a:rPr>
                        <a:t> Points</a:t>
                      </a:r>
                    </a:p>
                  </a:txBody>
                  <a:tcPr marL="0" marR="0" marT="0" marB="0"/>
                </a:tc>
                <a:tc>
                  <a:txBody>
                    <a:bodyPr/>
                    <a:lstStyle/>
                    <a:p>
                      <a:pPr algn="l" fontAlgn="b"/>
                      <a:r>
                        <a:rPr lang="en-US" sz="1100" dirty="0"/>
                        <a:t>FS_AVFOPS_MED</a:t>
                      </a:r>
                    </a:p>
                  </a:txBody>
                  <a:tcPr marL="9525" marR="9525" marT="9525" marB="0" anchor="b"/>
                </a:tc>
                <a:tc>
                  <a:txBody>
                    <a:bodyPr/>
                    <a:lstStyle/>
                    <a:p>
                      <a:pPr algn="r" fontAlgn="b"/>
                      <a:r>
                        <a:rPr lang="en-US" sz="1100" dirty="0">
                          <a:solidFill>
                            <a:schemeClr val="tx1"/>
                          </a:solidFill>
                        </a:rPr>
                        <a:t>6/6/2026</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en-US" sz="1100" b="0" i="0" u="none" strike="noStrike" dirty="0">
                          <a:solidFill>
                            <a:schemeClr val="tx1"/>
                          </a:solidFill>
                          <a:effectLst/>
                          <a:latin typeface="+mn-lt"/>
                          <a:hlinkClick r:id="rId2"/>
                        </a:rPr>
                        <a:t>SP-250938</a:t>
                      </a:r>
                      <a:endParaRPr lang="en-US" sz="1100" b="0" i="0" u="none" strike="noStrike" dirty="0">
                        <a:solidFill>
                          <a:schemeClr val="tx1"/>
                        </a:solidFill>
                        <a:effectLst/>
                        <a:latin typeface="+mn-lt"/>
                      </a:endParaRPr>
                    </a:p>
                  </a:txBody>
                  <a:tcPr marL="0" marR="0" marT="0" marB="0"/>
                </a:tc>
                <a:tc>
                  <a:txBody>
                    <a:bodyPr/>
                    <a:lstStyle/>
                    <a:p>
                      <a:pPr algn="r">
                        <a:lnSpc>
                          <a:spcPct val="107000"/>
                        </a:lnSpc>
                        <a:spcAft>
                          <a:spcPts val="800"/>
                        </a:spcAft>
                      </a:pP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5GA</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9A45F284-32C7-4F12-DC41-5413A9FDDDBB}"/>
              </a:ext>
            </a:extLst>
          </p:cNvPr>
          <p:cNvSpPr>
            <a:spLocks noGrp="1"/>
          </p:cNvSpPr>
          <p:nvPr>
            <p:ph idx="1"/>
          </p:nvPr>
        </p:nvSpPr>
        <p:spPr>
          <a:xfrm>
            <a:off x="647701" y="2254929"/>
            <a:ext cx="11068050" cy="4029986"/>
          </a:xfrm>
        </p:spPr>
        <p:txBody>
          <a:bodyPr>
            <a:normAutofit/>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r>
              <a:rPr lang="en-GB" sz="1400" dirty="0"/>
              <a:t>The main objectives of this study include:</a:t>
            </a:r>
            <a:endParaRPr lang="fr-FR" sz="1400" dirty="0"/>
          </a:p>
          <a:p>
            <a:pPr lvl="1"/>
            <a:r>
              <a:rPr lang="en-GB" sz="1400" dirty="0"/>
              <a:t>Identify relevant new representation formats not yet documented in TS 26.265 and provide their benefits in terms of user experience. The analysis includes potential format specificities for capture at interoperability point 2 and for rendering at interoperability point 4. Candidate representations include support for alpha, depth together with stereo, and additional colour subsampling 4:2:2 or 4:4:4.</a:t>
            </a:r>
          </a:p>
          <a:p>
            <a:pPr lvl="1"/>
            <a:r>
              <a:rPr lang="en-GB" sz="1400" dirty="0"/>
              <a:t>Study the feasibility of generating the video signals corresponding to the hypothetical optical system</a:t>
            </a:r>
          </a:p>
          <a:p>
            <a:pPr lvl="1"/>
            <a:r>
              <a:rPr lang="en-GB" sz="1400" dirty="0"/>
              <a:t>Identify compression options for the representation formats based on video codecs supported in 3GPP specifications, with HEVC as priority (interoperability point 3 and 3bis).</a:t>
            </a:r>
          </a:p>
          <a:p>
            <a:pPr lvl="1"/>
            <a:r>
              <a:rPr lang="en-GB" sz="1400" dirty="0"/>
              <a:t>Identify the opportunities and needs to integrate the representation formats into different transport systems, including messaging, real-time communication, split rendering and streaming formats (interoperability point 3 and 3bis).</a:t>
            </a:r>
          </a:p>
          <a:p>
            <a:pPr lvl="1"/>
            <a:r>
              <a:rPr lang="en-GB" sz="1400" dirty="0"/>
              <a:t>Define the expected traffic characteristics for new representation formats to meet certain quality thresholds.</a:t>
            </a:r>
          </a:p>
          <a:p>
            <a:pPr lvl="1"/>
            <a:r>
              <a:rPr lang="en-GB" sz="1400" dirty="0"/>
              <a:t>Further develop the bitstream conformance environment, including hosting, tooling and process, as well as collecting sample bitstreams illustrating of the new representation formats identified in objective 1.</a:t>
            </a:r>
          </a:p>
          <a:p>
            <a:pPr lvl="1"/>
            <a:r>
              <a:rPr lang="en-GB" sz="1400" dirty="0"/>
              <a:t>Identify gaps in the following specifications:</a:t>
            </a:r>
          </a:p>
          <a:p>
            <a:pPr lvl="2"/>
            <a:r>
              <a:rPr lang="en-GB" sz="1200" dirty="0"/>
              <a:t>In 3GPP specifications, especially on operation points, and provide guidance for potential normative work.</a:t>
            </a:r>
          </a:p>
          <a:p>
            <a:pPr lvl="2"/>
            <a:r>
              <a:rPr lang="en-GB" sz="1200" dirty="0"/>
              <a:t>In specifications defined by other SDOs (e.g. MPEG) and coordinate possible actions with the relevant SDOs.</a:t>
            </a:r>
          </a:p>
          <a:p>
            <a:pPr lvl="1"/>
            <a:endParaRPr lang="en-GB" sz="1400" dirty="0"/>
          </a:p>
        </p:txBody>
      </p:sp>
    </p:spTree>
    <p:extLst>
      <p:ext uri="{BB962C8B-B14F-4D97-AF65-F5344CB8AC3E}">
        <p14:creationId xmlns:p14="http://schemas.microsoft.com/office/powerpoint/2010/main" val="29049774"/>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7405AC-7EC1-7891-0240-25206F91FD58}"/>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C721B217-1A1D-3816-F688-6771834CF757}"/>
              </a:ext>
            </a:extLst>
          </p:cNvPr>
          <p:cNvSpPr>
            <a:spLocks noGrp="1"/>
          </p:cNvSpPr>
          <p:nvPr>
            <p:ph type="title"/>
          </p:nvPr>
        </p:nvSpPr>
        <p:spPr>
          <a:xfrm>
            <a:off x="568171" y="196850"/>
            <a:ext cx="9250532" cy="1143000"/>
          </a:xfrm>
        </p:spPr>
        <p:txBody>
          <a:bodyPr/>
          <a:lstStyle/>
          <a:p>
            <a:r>
              <a:rPr lang="en-US" sz="3200" dirty="0"/>
              <a:t>New Study on 3D Gaussian splats for 6G</a:t>
            </a:r>
            <a:br>
              <a:rPr lang="en-US" sz="3200" dirty="0"/>
            </a:br>
            <a:r>
              <a:rPr lang="en-US" sz="3200" dirty="0"/>
              <a:t>(</a:t>
            </a:r>
            <a:r>
              <a:rPr lang="en-GB" dirty="0"/>
              <a:t>FS_3DGS_6G_MED</a:t>
            </a:r>
            <a:r>
              <a:rPr lang="en-US" sz="3200" dirty="0"/>
              <a:t>)</a:t>
            </a:r>
          </a:p>
        </p:txBody>
      </p:sp>
      <p:graphicFrame>
        <p:nvGraphicFramePr>
          <p:cNvPr id="2" name="Table 1">
            <a:extLst>
              <a:ext uri="{FF2B5EF4-FFF2-40B4-BE49-F238E27FC236}">
                <a16:creationId xmlns:a16="http://schemas.microsoft.com/office/drawing/2014/main" id="{D625A240-3066-C432-A6AE-33A91DD433F7}"/>
              </a:ext>
            </a:extLst>
          </p:cNvPr>
          <p:cNvGraphicFramePr>
            <a:graphicFrameLocks noGrp="1"/>
          </p:cNvGraphicFramePr>
          <p:nvPr>
            <p:extLst>
              <p:ext uri="{D42A27DB-BD31-4B8C-83A1-F6EECF244321}">
                <p14:modId xmlns:p14="http://schemas.microsoft.com/office/powerpoint/2010/main" val="2643777242"/>
              </p:ext>
            </p:extLst>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159646">
                  <a:extLst>
                    <a:ext uri="{9D8B030D-6E8A-4147-A177-3AD203B41FA5}">
                      <a16:colId xmlns:a16="http://schemas.microsoft.com/office/drawing/2014/main" val="545303104"/>
                    </a:ext>
                  </a:extLst>
                </a:gridCol>
                <a:gridCol w="742919">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endParaRPr lang="en-US" sz="1100" dirty="0"/>
                    </a:p>
                  </a:txBody>
                  <a:tcPr marL="9525" marR="9525" marT="9525" marB="0" anchor="b"/>
                </a:tc>
                <a:tc>
                  <a:txBody>
                    <a:bodyPr/>
                    <a:lstStyle/>
                    <a:p>
                      <a:pPr marL="0" algn="l" defTabSz="914400" rtl="0" eaLnBrk="1" fontAlgn="b" latinLnBrk="0" hangingPunct="1"/>
                      <a:r>
                        <a:rPr lang="fr-FR" sz="1100" kern="1200" dirty="0">
                          <a:solidFill>
                            <a:schemeClr val="dk1"/>
                          </a:solidFill>
                          <a:latin typeface="+mn-lt"/>
                          <a:ea typeface="+mn-ea"/>
                          <a:cs typeface="+mn-cs"/>
                        </a:rPr>
                        <a:t>New </a:t>
                      </a:r>
                      <a:r>
                        <a:rPr lang="fr-FR" sz="1100" kern="1200" dirty="0" err="1">
                          <a:solidFill>
                            <a:schemeClr val="dk1"/>
                          </a:solidFill>
                          <a:latin typeface="+mn-lt"/>
                          <a:ea typeface="+mn-ea"/>
                          <a:cs typeface="+mn-cs"/>
                        </a:rPr>
                        <a:t>Study</a:t>
                      </a:r>
                      <a:r>
                        <a:rPr lang="fr-FR" sz="1100" kern="1200" dirty="0">
                          <a:solidFill>
                            <a:schemeClr val="dk1"/>
                          </a:solidFill>
                          <a:latin typeface="+mn-lt"/>
                          <a:ea typeface="+mn-ea"/>
                          <a:cs typeface="+mn-cs"/>
                        </a:rPr>
                        <a:t> on 3D </a:t>
                      </a:r>
                      <a:r>
                        <a:rPr lang="fr-FR" sz="1100" kern="1200" dirty="0" err="1">
                          <a:solidFill>
                            <a:schemeClr val="dk1"/>
                          </a:solidFill>
                          <a:latin typeface="+mn-lt"/>
                          <a:ea typeface="+mn-ea"/>
                          <a:cs typeface="+mn-cs"/>
                        </a:rPr>
                        <a:t>Gaussian</a:t>
                      </a:r>
                      <a:r>
                        <a:rPr lang="fr-FR" sz="1100" kern="1200" dirty="0">
                          <a:solidFill>
                            <a:schemeClr val="dk1"/>
                          </a:solidFill>
                          <a:latin typeface="+mn-lt"/>
                          <a:ea typeface="+mn-ea"/>
                          <a:cs typeface="+mn-cs"/>
                        </a:rPr>
                        <a:t> </a:t>
                      </a:r>
                      <a:r>
                        <a:rPr lang="fr-FR" sz="1100" kern="1200" dirty="0" err="1">
                          <a:solidFill>
                            <a:schemeClr val="dk1"/>
                          </a:solidFill>
                          <a:latin typeface="+mn-lt"/>
                          <a:ea typeface="+mn-ea"/>
                          <a:cs typeface="+mn-cs"/>
                        </a:rPr>
                        <a:t>splats</a:t>
                      </a:r>
                      <a:r>
                        <a:rPr lang="fr-FR" sz="1100" kern="1200" dirty="0">
                          <a:solidFill>
                            <a:schemeClr val="dk1"/>
                          </a:solidFill>
                          <a:latin typeface="+mn-lt"/>
                          <a:ea typeface="+mn-ea"/>
                          <a:cs typeface="+mn-cs"/>
                        </a:rPr>
                        <a:t> for 6G</a:t>
                      </a:r>
                    </a:p>
                  </a:txBody>
                  <a:tcPr marL="0" marR="0" marT="0" marB="0"/>
                </a:tc>
                <a:tc>
                  <a:txBody>
                    <a:bodyPr/>
                    <a:lstStyle/>
                    <a:p>
                      <a:pPr algn="l" fontAlgn="b"/>
                      <a:r>
                        <a:rPr lang="en-US" sz="1100" dirty="0"/>
                        <a:t>FS_3DGS_6G_MED</a:t>
                      </a:r>
                    </a:p>
                  </a:txBody>
                  <a:tcPr marL="9525" marR="9525" marT="9525" marB="0" anchor="b"/>
                </a:tc>
                <a:tc>
                  <a:txBody>
                    <a:bodyPr/>
                    <a:lstStyle/>
                    <a:p>
                      <a:pPr algn="r" fontAlgn="b"/>
                      <a:r>
                        <a:rPr lang="en-US" sz="1100" dirty="0">
                          <a:solidFill>
                            <a:schemeClr val="tx1"/>
                          </a:solidFill>
                        </a:rPr>
                        <a:t>3/3/2027</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buNone/>
                      </a:pPr>
                      <a:r>
                        <a:rPr lang="fr-FR" sz="900" b="0" i="0" u="none" strike="noStrike" dirty="0">
                          <a:solidFill>
                            <a:srgbClr val="000000"/>
                          </a:solidFill>
                          <a:effectLst/>
                          <a:latin typeface="Arial" panose="020B0604020202020204" pitchFamily="34" charset="0"/>
                          <a:hlinkClick r:id="rId2"/>
                        </a:rPr>
                        <a:t>SP-250939</a:t>
                      </a:r>
                      <a:endParaRPr lang="fr-FR" sz="900" b="0" i="0" u="none" strike="noStrike" dirty="0">
                        <a:solidFill>
                          <a:srgbClr val="000000"/>
                        </a:solidFill>
                        <a:effectLst/>
                        <a:latin typeface="Arial" panose="020B0604020202020204" pitchFamily="34" charset="0"/>
                      </a:endParaRPr>
                    </a:p>
                  </a:txBody>
                  <a:tcPr marL="0" marR="0" marT="0" marB="0"/>
                </a:tc>
                <a:tc>
                  <a:txBody>
                    <a:bodyPr/>
                    <a:lstStyle/>
                    <a:p>
                      <a:pPr algn="r">
                        <a:lnSpc>
                          <a:spcPct val="107000"/>
                        </a:lnSpc>
                        <a:spcAft>
                          <a:spcPts val="800"/>
                        </a:spcAft>
                      </a:pP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6G</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502459F0-AC25-EDB1-5A2C-DC904AC047D0}"/>
              </a:ext>
            </a:extLst>
          </p:cNvPr>
          <p:cNvSpPr>
            <a:spLocks noGrp="1"/>
          </p:cNvSpPr>
          <p:nvPr>
            <p:ph idx="1"/>
          </p:nvPr>
        </p:nvSpPr>
        <p:spPr>
          <a:xfrm>
            <a:off x="647701" y="2254929"/>
            <a:ext cx="11068050" cy="4029986"/>
          </a:xfrm>
        </p:spPr>
        <p:txBody>
          <a:bodyPr>
            <a:normAutofit/>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r>
              <a:rPr lang="en-GB" sz="1400" dirty="0"/>
              <a:t>The main objectives of this study include:</a:t>
            </a:r>
            <a:endParaRPr lang="fr-FR" sz="1400" dirty="0"/>
          </a:p>
          <a:p>
            <a:pPr lvl="1"/>
            <a:r>
              <a:rPr lang="en-GB" sz="1400" dirty="0"/>
              <a:t>Identify use cases for mobile devices that demonstrate the practical applications of 3DGS representation formats. Based on feasibility, a potential subset of the collected use cases will be prioritized, and the remainder of the study will focus on this selected subset.</a:t>
            </a:r>
          </a:p>
          <a:p>
            <a:pPr lvl="1"/>
            <a:r>
              <a:rPr lang="en-GB" sz="1400" dirty="0" err="1"/>
              <a:t>Analyze</a:t>
            </a:r>
            <a:r>
              <a:rPr lang="en-GB" sz="1400" dirty="0"/>
              <a:t> state-of the-art 3DGS representation formats, </a:t>
            </a:r>
          </a:p>
          <a:p>
            <a:pPr lvl="1"/>
            <a:r>
              <a:rPr lang="en-GB" sz="1400" dirty="0"/>
              <a:t>Study and document content generation aspects including:</a:t>
            </a:r>
          </a:p>
          <a:p>
            <a:pPr lvl="1"/>
            <a:r>
              <a:rPr lang="en-GB" sz="1400" dirty="0"/>
              <a:t>Study and document rendering workflow aspects including:</a:t>
            </a:r>
          </a:p>
          <a:p>
            <a:pPr lvl="1"/>
            <a:r>
              <a:rPr lang="en-GB" sz="1400" dirty="0"/>
              <a:t>Map the relevant workflows to 3GPP services (such as messaging) and identify the media requirements to support the scenario.</a:t>
            </a:r>
          </a:p>
          <a:p>
            <a:pPr lvl="1"/>
            <a:r>
              <a:rPr lang="en-GB" sz="1400" dirty="0"/>
              <a:t>Identify the target bitrates and potential traffic characteristics of 3DGS representations for the selected scenarios and investigate the associated compression aspects.</a:t>
            </a:r>
          </a:p>
          <a:p>
            <a:pPr lvl="1"/>
            <a:r>
              <a:rPr lang="en-GB" sz="1400" dirty="0"/>
              <a:t>Identify needs and requirements for a potentially suitable standardization process, including data sets, training models, test data, etc. for 3DGS representations.</a:t>
            </a:r>
          </a:p>
          <a:p>
            <a:pPr lvl="1"/>
            <a:endParaRPr lang="en-GB" sz="1400" dirty="0"/>
          </a:p>
          <a:p>
            <a:pPr lvl="1"/>
            <a:r>
              <a:rPr lang="en-GB" sz="1400" dirty="0"/>
              <a:t>In parallel to the above objectives: Develop an end-to-end reference implementation for content delivery, covering the entire pipeline from content creation on a server or on the UE and, through compression, transmission, to rendering on a mobile device platform. This work could serve as a basis for future developments and be used in the evaluations carried out during this study.</a:t>
            </a:r>
          </a:p>
        </p:txBody>
      </p:sp>
    </p:spTree>
    <p:extLst>
      <p:ext uri="{BB962C8B-B14F-4D97-AF65-F5344CB8AC3E}">
        <p14:creationId xmlns:p14="http://schemas.microsoft.com/office/powerpoint/2010/main" val="3399502520"/>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9B63F9-D533-097D-0825-4B93EE580C64}"/>
              </a:ext>
            </a:extLst>
          </p:cNvPr>
          <p:cNvSpPr>
            <a:spLocks noGrp="1"/>
          </p:cNvSpPr>
          <p:nvPr>
            <p:ph type="title"/>
          </p:nvPr>
        </p:nvSpPr>
        <p:spPr>
          <a:xfrm>
            <a:off x="1544108" y="2419141"/>
            <a:ext cx="9103784" cy="1143000"/>
          </a:xfrm>
        </p:spPr>
        <p:txBody>
          <a:bodyPr/>
          <a:lstStyle/>
          <a:p>
            <a:r>
              <a:rPr lang="en-US" altLang="en-US" dirty="0"/>
              <a:t>SA4 planning of release 20 (5GA and 6G)</a:t>
            </a:r>
            <a:endParaRPr lang="en-US" dirty="0"/>
          </a:p>
        </p:txBody>
      </p:sp>
    </p:spTree>
    <p:extLst>
      <p:ext uri="{BB962C8B-B14F-4D97-AF65-F5344CB8AC3E}">
        <p14:creationId xmlns:p14="http://schemas.microsoft.com/office/powerpoint/2010/main" val="2037766366"/>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AEE117-7AC8-09B2-90C6-FE669CBC3A40}"/>
            </a:ext>
          </a:extLst>
        </p:cNvPr>
        <p:cNvGrpSpPr/>
        <p:nvPr/>
      </p:nvGrpSpPr>
      <p:grpSpPr>
        <a:xfrm>
          <a:off x="0" y="0"/>
          <a:ext cx="0" cy="0"/>
          <a:chOff x="0" y="0"/>
          <a:chExt cx="0" cy="0"/>
        </a:xfrm>
      </p:grpSpPr>
      <p:sp>
        <p:nvSpPr>
          <p:cNvPr id="47106" name="Title 1">
            <a:extLst>
              <a:ext uri="{FF2B5EF4-FFF2-40B4-BE49-F238E27FC236}">
                <a16:creationId xmlns:a16="http://schemas.microsoft.com/office/drawing/2014/main" id="{40371BC7-733B-9B20-C352-B676F9C5B76E}"/>
              </a:ext>
            </a:extLst>
          </p:cNvPr>
          <p:cNvSpPr>
            <a:spLocks noGrp="1"/>
          </p:cNvSpPr>
          <p:nvPr>
            <p:ph type="title"/>
          </p:nvPr>
        </p:nvSpPr>
        <p:spPr/>
        <p:txBody>
          <a:bodyPr/>
          <a:lstStyle/>
          <a:p>
            <a:r>
              <a:rPr lang="en-US" altLang="en-US" dirty="0"/>
              <a:t>SA4 planning of release 20 (5GA and 6G)</a:t>
            </a:r>
          </a:p>
        </p:txBody>
      </p:sp>
      <p:sp>
        <p:nvSpPr>
          <p:cNvPr id="6" name="Espace réservé du contenu 2">
            <a:extLst>
              <a:ext uri="{FF2B5EF4-FFF2-40B4-BE49-F238E27FC236}">
                <a16:creationId xmlns:a16="http://schemas.microsoft.com/office/drawing/2014/main" id="{05678034-AF86-077E-E5EA-32D67EF12545}"/>
              </a:ext>
            </a:extLst>
          </p:cNvPr>
          <p:cNvSpPr>
            <a:spLocks noGrp="1"/>
          </p:cNvSpPr>
          <p:nvPr>
            <p:ph idx="1"/>
          </p:nvPr>
        </p:nvSpPr>
        <p:spPr>
          <a:xfrm>
            <a:off x="388884" y="1371601"/>
            <a:ext cx="11803116" cy="4977114"/>
          </a:xfrm>
        </p:spPr>
        <p:txBody>
          <a:bodyPr>
            <a:normAutofit/>
          </a:bodyPr>
          <a:lstStyle/>
          <a:p>
            <a:pPr marL="287338" lvl="0" indent="-287338" fontAlgn="base">
              <a:lnSpc>
                <a:spcPct val="93000"/>
              </a:lnSpc>
              <a:spcBef>
                <a:spcPct val="15000"/>
              </a:spcBef>
              <a:spcAft>
                <a:spcPct val="15000"/>
              </a:spcAft>
              <a:buSzPct val="100000"/>
              <a:buNone/>
              <a:tabLst>
                <a:tab pos="285750" algn="l"/>
              </a:tabLst>
              <a:defRPr/>
            </a:pPr>
            <a:r>
              <a:rPr lang="en-US" sz="1800" b="1" u="sng" dirty="0">
                <a:cs typeface="Arial" pitchFamily="34" charset="0"/>
              </a:rPr>
              <a:t>SA4 working assumptions in the Rel-20 definition</a:t>
            </a:r>
            <a:endParaRPr lang="en-US" sz="1800" b="1" u="sng" noProof="0" dirty="0">
              <a:cs typeface="Arial" pitchFamily="34" charset="0"/>
            </a:endParaRPr>
          </a:p>
          <a:p>
            <a:r>
              <a:rPr lang="en-US" altLang="en-US" sz="1800" dirty="0"/>
              <a:t>It is anticipated that </a:t>
            </a:r>
            <a:r>
              <a:rPr lang="en-US" altLang="en-US" sz="1800" b="1" dirty="0"/>
              <a:t>5G Advanced </a:t>
            </a:r>
            <a:r>
              <a:rPr lang="en-US" altLang="en-US" sz="1800" dirty="0"/>
              <a:t>topics may be proposed as a </a:t>
            </a:r>
            <a:r>
              <a:rPr lang="en-US" altLang="en-US" sz="1800" b="1" dirty="0"/>
              <a:t>follow-up of Release19 </a:t>
            </a:r>
            <a:r>
              <a:rPr lang="en-US" altLang="en-US" sz="1800" dirty="0"/>
              <a:t>activities or as a request to implement stage 3 from other 3GPP WGs (or any new topic).</a:t>
            </a:r>
          </a:p>
          <a:p>
            <a:r>
              <a:rPr lang="en-US" altLang="en-US" sz="1800" dirty="0"/>
              <a:t> There is a wish to not only initiate </a:t>
            </a:r>
            <a:r>
              <a:rPr lang="en-US" altLang="en-US" sz="1800" b="1" dirty="0"/>
              <a:t>6G</a:t>
            </a:r>
            <a:r>
              <a:rPr lang="en-US" altLang="en-US" sz="1800" dirty="0"/>
              <a:t> studies but also to build up a </a:t>
            </a:r>
            <a:r>
              <a:rPr lang="en-US" altLang="en-US" sz="1800" b="1" dirty="0"/>
              <a:t>global vision </a:t>
            </a:r>
            <a:r>
              <a:rPr lang="en-US" altLang="en-US" sz="1800" dirty="0"/>
              <a:t>on what 6G means in terms of media experience.</a:t>
            </a:r>
          </a:p>
          <a:p>
            <a:r>
              <a:rPr lang="en-US" altLang="en-US" sz="1800" dirty="0"/>
              <a:t> On the requested work split from SA, it is foreseen to start Release 20 with 75% of 5GA and 25% of 6G.</a:t>
            </a:r>
          </a:p>
          <a:p>
            <a:endParaRPr lang="en-US" altLang="en-US" sz="1800" dirty="0"/>
          </a:p>
          <a:p>
            <a:pPr marL="287338" lvl="0" indent="-287338">
              <a:lnSpc>
                <a:spcPct val="93000"/>
              </a:lnSpc>
              <a:spcBef>
                <a:spcPct val="15000"/>
              </a:spcBef>
              <a:spcAft>
                <a:spcPct val="15000"/>
              </a:spcAft>
              <a:buSzPct val="100000"/>
              <a:buNone/>
              <a:tabLst>
                <a:tab pos="285750" algn="l"/>
              </a:tabLst>
              <a:defRPr/>
            </a:pPr>
            <a:r>
              <a:rPr lang="en-US" sz="1800" b="1" u="sng" dirty="0">
                <a:cs typeface="Arial" pitchFamily="34" charset="0"/>
              </a:rPr>
              <a:t>Requested information for new work and study</a:t>
            </a:r>
          </a:p>
          <a:p>
            <a:r>
              <a:rPr lang="en-US" altLang="fr-FR" sz="1800" dirty="0"/>
              <a:t>Any Release 20 study or work item proposal is requested to be accompanied with the following information:</a:t>
            </a:r>
          </a:p>
          <a:p>
            <a:pPr lvl="1"/>
            <a:r>
              <a:rPr lang="en-US" altLang="fr-FR" sz="1600" dirty="0"/>
              <a:t>Preliminary work plan</a:t>
            </a:r>
          </a:p>
          <a:p>
            <a:pPr lvl="1"/>
            <a:r>
              <a:rPr lang="en-US" altLang="fr-FR" sz="1600" dirty="0"/>
              <a:t>Anticipated normative work (e.g., same release or the following one, on which specs…)</a:t>
            </a:r>
          </a:p>
          <a:p>
            <a:pPr lvl="1"/>
            <a:r>
              <a:rPr lang="en-US" altLang="fr-FR" sz="1600" dirty="0"/>
              <a:t>Any intent to provide corresponding implementations: test vectors, APIs, reference implementation (internally developed by 3GPP, supported externally e.g., by MRP…)</a:t>
            </a:r>
          </a:p>
          <a:p>
            <a:pPr lvl="1"/>
            <a:r>
              <a:rPr lang="en-US" altLang="fr-FR" sz="1600" dirty="0"/>
              <a:t>Expected SA approval date (package 1 or 2).</a:t>
            </a:r>
          </a:p>
          <a:p>
            <a:pPr lvl="1"/>
            <a:r>
              <a:rPr lang="en-US" altLang="fr-FR" sz="1600" dirty="0"/>
              <a:t>Indication of 5GA or 6G topic</a:t>
            </a:r>
          </a:p>
          <a:p>
            <a:pPr lvl="1"/>
            <a:r>
              <a:rPr lang="en-US" altLang="fr-FR" sz="1600" dirty="0"/>
              <a:t>Expected SWG(s) to host the proposal (may be joint).</a:t>
            </a:r>
          </a:p>
          <a:p>
            <a:pPr lvl="1"/>
            <a:endParaRPr lang="en-US" sz="1800" b="1" u="sng" dirty="0">
              <a:cs typeface="Arial" pitchFamily="34" charset="0"/>
            </a:endParaRPr>
          </a:p>
          <a:p>
            <a:pPr marL="0" indent="0">
              <a:buNone/>
            </a:pPr>
            <a:endParaRPr lang="en-US" altLang="en-US" sz="1800" dirty="0"/>
          </a:p>
        </p:txBody>
      </p:sp>
    </p:spTree>
    <p:extLst>
      <p:ext uri="{BB962C8B-B14F-4D97-AF65-F5344CB8AC3E}">
        <p14:creationId xmlns:p14="http://schemas.microsoft.com/office/powerpoint/2010/main" val="3990568100"/>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A76112-51A1-DC7E-92E5-2A5F49402F71}"/>
            </a:ext>
          </a:extLst>
        </p:cNvPr>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77A9133B-425B-3B5C-15FD-F5FD0245BCA8}"/>
              </a:ext>
            </a:extLst>
          </p:cNvPr>
          <p:cNvSpPr>
            <a:spLocks noGrp="1" noChangeArrowheads="1"/>
          </p:cNvSpPr>
          <p:nvPr>
            <p:ph idx="1"/>
          </p:nvPr>
        </p:nvSpPr>
        <p:spPr>
          <a:xfrm>
            <a:off x="263352" y="1600200"/>
            <a:ext cx="11642898" cy="4844662"/>
          </a:xfrm>
        </p:spPr>
        <p:txBody>
          <a:bodyPr>
            <a:normAutofit/>
          </a:bodyPr>
          <a:lstStyle/>
          <a:p>
            <a:r>
              <a:rPr lang="en-US" sz="1800" dirty="0"/>
              <a:t>SA4 agreed to work on 2 packages</a:t>
            </a:r>
          </a:p>
          <a:p>
            <a:pPr lvl="1"/>
            <a:r>
              <a:rPr lang="en-US" sz="1800" dirty="0"/>
              <a:t>Package 1 delivered in Sept. 2025</a:t>
            </a:r>
          </a:p>
          <a:p>
            <a:pPr lvl="1"/>
            <a:r>
              <a:rPr lang="en-US" sz="1800" dirty="0"/>
              <a:t>Package 2 delivered in Dec. 2025</a:t>
            </a:r>
          </a:p>
          <a:p>
            <a:pPr marL="457200" lvl="1" indent="0">
              <a:buNone/>
            </a:pPr>
            <a:endParaRPr lang="en-US" sz="1800" dirty="0"/>
          </a:p>
          <a:p>
            <a:r>
              <a:rPr lang="en-US" sz="1800" i="1" u="sng" dirty="0"/>
              <a:t>SA4#132 - May 25:</a:t>
            </a:r>
            <a:r>
              <a:rPr lang="en-US" sz="1800" i="1" dirty="0"/>
              <a:t> </a:t>
            </a:r>
            <a:r>
              <a:rPr lang="en-US" sz="1800" dirty="0"/>
              <a:t>1st round of Rel-20 topics reviewed with a few ideas presented for information and triggering discussions.</a:t>
            </a:r>
          </a:p>
          <a:p>
            <a:pPr lvl="1"/>
            <a:r>
              <a:rPr lang="en-US" sz="1400" dirty="0"/>
              <a:t>FS_Energy_Ph2_MED and AIML_IMS-MED agreed due to stage 2 aspects.</a:t>
            </a:r>
          </a:p>
          <a:p>
            <a:r>
              <a:rPr lang="en-US" sz="1800" i="1" u="sng" dirty="0"/>
              <a:t>SA4 AH call - 10</a:t>
            </a:r>
            <a:r>
              <a:rPr lang="en-US" sz="1800" i="1" u="sng" baseline="30000" dirty="0"/>
              <a:t>th</a:t>
            </a:r>
            <a:r>
              <a:rPr lang="en-US" sz="1800" i="1" u="sng" dirty="0"/>
              <a:t> Jul. 25</a:t>
            </a:r>
            <a:r>
              <a:rPr lang="en-US" sz="1800" dirty="0"/>
              <a:t>: Dedicated SA4 AhG call reviewing around 12 proposals presented with more details (see next slide)</a:t>
            </a:r>
          </a:p>
          <a:p>
            <a:r>
              <a:rPr lang="en-US" sz="1800" i="1" u="sng" dirty="0"/>
              <a:t>SA4#133e - Jul. 25: </a:t>
            </a:r>
            <a:r>
              <a:rPr lang="en-US" sz="1800" dirty="0"/>
              <a:t>1st decisions made with the selection of the first topics and the identification of strong candidates for the 2</a:t>
            </a:r>
            <a:r>
              <a:rPr lang="en-US" sz="1800" baseline="30000" dirty="0"/>
              <a:t>nd</a:t>
            </a:r>
            <a:r>
              <a:rPr lang="en-US" sz="1800" dirty="0"/>
              <a:t> package</a:t>
            </a:r>
          </a:p>
          <a:p>
            <a:pPr lvl="1"/>
            <a:r>
              <a:rPr lang="en-US" sz="1400" dirty="0"/>
              <a:t>3 Package 1 proposals were agreed : FS_AVFOPS_MED, FS_3DGS_6G_MED &amp; </a:t>
            </a:r>
            <a:r>
              <a:rPr lang="en-US" sz="1400" dirty="0" err="1"/>
              <a:t>FS_DCTC_eQOS_MED</a:t>
            </a:r>
            <a:r>
              <a:rPr lang="en-US" sz="1400" dirty="0"/>
              <a:t>. Other proposals are deferred to package 2.</a:t>
            </a:r>
          </a:p>
          <a:p>
            <a:r>
              <a:rPr lang="en-US" sz="1800" i="1" u="sng" dirty="0"/>
              <a:t>SA4#134 – November 25: </a:t>
            </a:r>
            <a:r>
              <a:rPr lang="en-US" sz="1800" dirty="0"/>
              <a:t>Review of package 2 candidates to be submitted to SA#110 in Dec. 25</a:t>
            </a:r>
          </a:p>
        </p:txBody>
      </p:sp>
      <p:sp>
        <p:nvSpPr>
          <p:cNvPr id="15363" name="Title 2">
            <a:extLst>
              <a:ext uri="{FF2B5EF4-FFF2-40B4-BE49-F238E27FC236}">
                <a16:creationId xmlns:a16="http://schemas.microsoft.com/office/drawing/2014/main" id="{26948F98-0A93-2B06-B796-378272FCB29D}"/>
              </a:ext>
            </a:extLst>
          </p:cNvPr>
          <p:cNvSpPr>
            <a:spLocks noGrp="1" noChangeArrowheads="1"/>
          </p:cNvSpPr>
          <p:nvPr>
            <p:ph type="title"/>
          </p:nvPr>
        </p:nvSpPr>
        <p:spPr/>
        <p:txBody>
          <a:bodyPr/>
          <a:lstStyle/>
          <a:p>
            <a:r>
              <a:rPr lang="en-US" altLang="en-US" dirty="0"/>
              <a:t>SA4 planning of release 20 (5GA and 6G)</a:t>
            </a:r>
          </a:p>
        </p:txBody>
      </p:sp>
      <p:sp>
        <p:nvSpPr>
          <p:cNvPr id="15364" name="Slide Number Placeholder 1">
            <a:extLst>
              <a:ext uri="{FF2B5EF4-FFF2-40B4-BE49-F238E27FC236}">
                <a16:creationId xmlns:a16="http://schemas.microsoft.com/office/drawing/2014/main" id="{3321FA53-538D-3959-7440-7887F50A4C63}"/>
              </a:ext>
            </a:extLst>
          </p:cNvPr>
          <p:cNvSpPr>
            <a:spLocks noGrp="1" noChangeArrowheads="1"/>
          </p:cNvSpPr>
          <p:nvPr>
            <p:ph type="sldNum" sz="quarter" idx="10"/>
          </p:nvPr>
        </p:nvSpPr>
        <p:spPr bwMode="auto">
          <a:xfrm>
            <a:off x="11379200" y="6492875"/>
            <a:ext cx="527050"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ja-JP"/>
            </a:defPPr>
            <a:lvl1pPr algn="ctr" rtl="0" eaLnBrk="1" fontAlgn="base" hangingPunct="1">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a:lstStyle>
          <a:p>
            <a:pPr>
              <a:spcBef>
                <a:spcPct val="0"/>
              </a:spcBef>
              <a:buFontTx/>
              <a:buNone/>
              <a:defRPr/>
            </a:pPr>
            <a:fld id="{3119FD42-5907-4F80-B10A-571E096BB1EE}" type="slidenum">
              <a:rPr lang="en-GB" altLang="en-US" smtClean="0"/>
              <a:pPr>
                <a:spcBef>
                  <a:spcPct val="0"/>
                </a:spcBef>
                <a:buFontTx/>
                <a:buNone/>
                <a:defRPr/>
              </a:pPr>
              <a:t>39</a:t>
            </a:fld>
            <a:endParaRPr lang="en-GB" altLang="en-US" sz="1100">
              <a:solidFill>
                <a:schemeClr val="bg1"/>
              </a:solidFill>
              <a:latin typeface="Arial" panose="020B0604020202020204" pitchFamily="34" charset="0"/>
            </a:endParaRPr>
          </a:p>
        </p:txBody>
      </p:sp>
      <p:sp>
        <p:nvSpPr>
          <p:cNvPr id="2" name="ZoneTexte 1">
            <a:extLst>
              <a:ext uri="{FF2B5EF4-FFF2-40B4-BE49-F238E27FC236}">
                <a16:creationId xmlns:a16="http://schemas.microsoft.com/office/drawing/2014/main" id="{34810AF6-F19A-9F3A-90C6-4A23CE0E568C}"/>
              </a:ext>
            </a:extLst>
          </p:cNvPr>
          <p:cNvSpPr txBox="1"/>
          <p:nvPr/>
        </p:nvSpPr>
        <p:spPr>
          <a:xfrm>
            <a:off x="6816080" y="6444862"/>
            <a:ext cx="3989747" cy="276999"/>
          </a:xfrm>
          <a:prstGeom prst="rect">
            <a:avLst/>
          </a:prstGeom>
          <a:noFill/>
        </p:spPr>
        <p:txBody>
          <a:bodyPr wrap="none" rtlCol="0">
            <a:spAutoFit/>
          </a:bodyPr>
          <a:lstStyle/>
          <a:p>
            <a:r>
              <a:rPr lang="en-US" sz="1200" dirty="0"/>
              <a:t>NOTE: A third package is expected in 2026, details TBD</a:t>
            </a:r>
          </a:p>
        </p:txBody>
      </p:sp>
    </p:spTree>
    <p:extLst>
      <p:ext uri="{BB962C8B-B14F-4D97-AF65-F5344CB8AC3E}">
        <p14:creationId xmlns:p14="http://schemas.microsoft.com/office/powerpoint/2010/main" val="30398672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SA#108 </a:t>
            </a:r>
          </a:p>
        </p:txBody>
      </p:sp>
      <p:sp>
        <p:nvSpPr>
          <p:cNvPr id="2" name="Espace réservé du contenu 1">
            <a:extLst>
              <a:ext uri="{FF2B5EF4-FFF2-40B4-BE49-F238E27FC236}">
                <a16:creationId xmlns:a16="http://schemas.microsoft.com/office/drawing/2014/main" id="{17C79130-A3BC-45EE-8B01-2DF31413434A}"/>
              </a:ext>
            </a:extLst>
          </p:cNvPr>
          <p:cNvSpPr>
            <a:spLocks noGrp="1"/>
          </p:cNvSpPr>
          <p:nvPr>
            <p:ph idx="1"/>
          </p:nvPr>
        </p:nvSpPr>
        <p:spPr/>
        <p:txBody>
          <a:bodyPr/>
          <a:lstStyle/>
          <a:p>
            <a:pPr>
              <a:defRPr/>
            </a:pPr>
            <a:r>
              <a:rPr lang="en-GB" altLang="en-US" sz="2400" dirty="0"/>
              <a:t>AH conference calls (1 to 3 hours each)</a:t>
            </a:r>
          </a:p>
          <a:p>
            <a:pPr lvl="1">
              <a:lnSpc>
                <a:spcPct val="90000"/>
              </a:lnSpc>
              <a:spcBef>
                <a:spcPts val="200"/>
              </a:spcBef>
              <a:tabLst>
                <a:tab pos="1787525" algn="l"/>
                <a:tab pos="3671888" algn="l"/>
              </a:tabLst>
              <a:defRPr/>
            </a:pPr>
            <a:r>
              <a:rPr lang="en-US" sz="2000" dirty="0"/>
              <a:t>Audio SWG: 4 Jun., 16 Jun., 17 Jun., 18 Jun., 23 Jun., 11 Jul., 5 Sep., 8 Sep., </a:t>
            </a:r>
            <a:endParaRPr lang="en-US" sz="1600" dirty="0"/>
          </a:p>
          <a:p>
            <a:pPr lvl="1">
              <a:lnSpc>
                <a:spcPct val="90000"/>
              </a:lnSpc>
              <a:spcBef>
                <a:spcPts val="200"/>
              </a:spcBef>
              <a:tabLst>
                <a:tab pos="1787525" algn="l"/>
                <a:tab pos="3671888" algn="l"/>
              </a:tabLst>
              <a:defRPr/>
            </a:pPr>
            <a:r>
              <a:rPr lang="en-US" sz="2000" dirty="0"/>
              <a:t>MBS SWG: 5 Jun., 10 Jul.</a:t>
            </a:r>
          </a:p>
          <a:p>
            <a:pPr lvl="1">
              <a:lnSpc>
                <a:spcPct val="90000"/>
              </a:lnSpc>
              <a:spcBef>
                <a:spcPts val="200"/>
              </a:spcBef>
              <a:tabLst>
                <a:tab pos="1787525" algn="l"/>
                <a:tab pos="3671888" algn="l"/>
              </a:tabLst>
              <a:defRPr/>
            </a:pPr>
            <a:r>
              <a:rPr lang="en-US" sz="2000" dirty="0"/>
              <a:t>Video SWG: 17 Jun., 8 Jul., 2 Sept.</a:t>
            </a:r>
          </a:p>
          <a:p>
            <a:pPr lvl="1">
              <a:lnSpc>
                <a:spcPct val="90000"/>
              </a:lnSpc>
              <a:spcBef>
                <a:spcPts val="200"/>
              </a:spcBef>
              <a:tabLst>
                <a:tab pos="1787525" algn="l"/>
                <a:tab pos="3671888" algn="l"/>
              </a:tabLst>
              <a:defRPr/>
            </a:pPr>
            <a:r>
              <a:rPr lang="en-US" sz="2000" dirty="0"/>
              <a:t>RTC SWG: 25 Jun., 9 Jul.</a:t>
            </a:r>
          </a:p>
          <a:p>
            <a:pPr lvl="1">
              <a:lnSpc>
                <a:spcPct val="90000"/>
              </a:lnSpc>
              <a:spcBef>
                <a:spcPts val="200"/>
              </a:spcBef>
              <a:tabLst>
                <a:tab pos="1787525" algn="l"/>
                <a:tab pos="3671888" algn="l"/>
              </a:tabLst>
              <a:defRPr/>
            </a:pPr>
            <a:r>
              <a:rPr lang="en-US" sz="2000" dirty="0"/>
              <a:t>SA4 on Rel-20 topics: 10 Jul.</a:t>
            </a:r>
          </a:p>
          <a:p>
            <a:pPr marL="457200" lvl="1" indent="0">
              <a:lnSpc>
                <a:spcPct val="90000"/>
              </a:lnSpc>
              <a:spcBef>
                <a:spcPts val="200"/>
              </a:spcBef>
              <a:buNone/>
              <a:tabLst>
                <a:tab pos="1787525" algn="l"/>
                <a:tab pos="3671888" algn="l"/>
              </a:tabLst>
              <a:defRPr/>
            </a:pPr>
            <a:endParaRPr lang="en-US" sz="2000" dirty="0"/>
          </a:p>
          <a:p>
            <a:pPr>
              <a:lnSpc>
                <a:spcPct val="90000"/>
              </a:lnSpc>
              <a:spcBef>
                <a:spcPts val="200"/>
              </a:spcBef>
              <a:tabLst>
                <a:tab pos="1787525" algn="l"/>
                <a:tab pos="3671888" algn="l"/>
              </a:tabLst>
              <a:defRPr/>
            </a:pPr>
            <a:r>
              <a:rPr lang="en-US" sz="2400" b="1" dirty="0"/>
              <a:t>SWG AH Face-to-face meetings</a:t>
            </a:r>
          </a:p>
          <a:p>
            <a:pPr lvl="1">
              <a:lnSpc>
                <a:spcPct val="90000"/>
              </a:lnSpc>
              <a:spcBef>
                <a:spcPts val="200"/>
              </a:spcBef>
              <a:tabLst>
                <a:tab pos="1787525" algn="l"/>
                <a:tab pos="3671888" algn="l"/>
              </a:tabLst>
              <a:defRPr/>
            </a:pPr>
            <a:r>
              <a:rPr lang="en-US" sz="2000" dirty="0"/>
              <a:t>MBS and RTC SWG: 3-5 Sept. Paris (FR), host Orange</a:t>
            </a:r>
          </a:p>
          <a:p>
            <a:pPr lvl="1">
              <a:lnSpc>
                <a:spcPct val="90000"/>
              </a:lnSpc>
              <a:spcBef>
                <a:spcPts val="200"/>
              </a:spcBef>
              <a:tabLst>
                <a:tab pos="1787525" algn="l"/>
                <a:tab pos="3671888" algn="l"/>
              </a:tabLst>
              <a:defRPr/>
            </a:pPr>
            <a:endParaRPr lang="fi-FI" sz="2400" dirty="0"/>
          </a:p>
          <a:p>
            <a:pPr>
              <a:defRPr/>
            </a:pPr>
            <a:r>
              <a:rPr lang="fi-FI" sz="2400" dirty="0"/>
              <a:t>SA4 plenary meetings</a:t>
            </a:r>
          </a:p>
          <a:p>
            <a:pPr>
              <a:defRPr/>
            </a:pPr>
            <a:endParaRPr lang="fi-FI" sz="2400" dirty="0"/>
          </a:p>
          <a:p>
            <a:pPr>
              <a:defRPr/>
            </a:pPr>
            <a:endParaRPr lang="fi-FI" sz="2400" dirty="0"/>
          </a:p>
          <a:p>
            <a:pPr>
              <a:defRPr/>
            </a:pPr>
            <a:endParaRPr lang="fi-FI" sz="2400" dirty="0"/>
          </a:p>
          <a:p>
            <a:pPr marL="0" indent="0">
              <a:buNone/>
              <a:defRPr/>
            </a:pPr>
            <a:endParaRPr lang="fi-FI" sz="2400" dirty="0"/>
          </a:p>
        </p:txBody>
      </p:sp>
      <p:graphicFrame>
        <p:nvGraphicFramePr>
          <p:cNvPr id="3" name="Table 5">
            <a:extLst>
              <a:ext uri="{FF2B5EF4-FFF2-40B4-BE49-F238E27FC236}">
                <a16:creationId xmlns:a16="http://schemas.microsoft.com/office/drawing/2014/main" id="{32E9DD39-1FD3-9425-969C-547C1035212F}"/>
              </a:ext>
            </a:extLst>
          </p:cNvPr>
          <p:cNvGraphicFramePr>
            <a:graphicFrameLocks noGrp="1"/>
          </p:cNvGraphicFramePr>
          <p:nvPr>
            <p:extLst>
              <p:ext uri="{D42A27DB-BD31-4B8C-83A1-F6EECF244321}">
                <p14:modId xmlns:p14="http://schemas.microsoft.com/office/powerpoint/2010/main" val="590912889"/>
              </p:ext>
            </p:extLst>
          </p:nvPr>
        </p:nvGraphicFramePr>
        <p:xfrm>
          <a:off x="3047404" y="5296177"/>
          <a:ext cx="7559675" cy="888254"/>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38713">
                <a:tc>
                  <a:txBody>
                    <a:bodyPr/>
                    <a:lstStyle/>
                    <a:p>
                      <a:pPr marL="36000">
                        <a:lnSpc>
                          <a:spcPct val="90000"/>
                        </a:lnSpc>
                      </a:pPr>
                      <a:r>
                        <a:rPr lang="fi-FI" sz="1400" dirty="0" err="1"/>
                        <a:t>Meeting</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44954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SA4#133-e </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18-25 July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448980948"/>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a:xfrm>
            <a:off x="651933" y="228600"/>
            <a:ext cx="9103784" cy="1143000"/>
          </a:xfrm>
        </p:spPr>
        <p:txBody>
          <a:bodyPr wrap="square" anchor="ctr">
            <a:normAutofit/>
          </a:bodyPr>
          <a:lstStyle/>
          <a:p>
            <a:r>
              <a:rPr lang="en-US" altLang="en-US" dirty="0"/>
              <a:t>SA4 planning of release 20 (5GA and 6G)</a:t>
            </a:r>
          </a:p>
        </p:txBody>
      </p:sp>
      <p:pic>
        <p:nvPicPr>
          <p:cNvPr id="9" name="Image 8">
            <a:extLst>
              <a:ext uri="{FF2B5EF4-FFF2-40B4-BE49-F238E27FC236}">
                <a16:creationId xmlns:a16="http://schemas.microsoft.com/office/drawing/2014/main" id="{491266EB-8B9B-8F20-11A9-232193EF8F3B}"/>
              </a:ext>
            </a:extLst>
          </p:cNvPr>
          <p:cNvPicPr>
            <a:picLocks noChangeAspect="1"/>
          </p:cNvPicPr>
          <p:nvPr/>
        </p:nvPicPr>
        <p:blipFill>
          <a:blip r:embed="rId2"/>
          <a:stretch>
            <a:fillRect/>
          </a:stretch>
        </p:blipFill>
        <p:spPr>
          <a:xfrm>
            <a:off x="651933" y="1058334"/>
            <a:ext cx="9207603" cy="5799666"/>
          </a:xfrm>
          <a:prstGeom prst="rect">
            <a:avLst/>
          </a:prstGeom>
        </p:spPr>
      </p:pic>
    </p:spTree>
    <p:extLst>
      <p:ext uri="{BB962C8B-B14F-4D97-AF65-F5344CB8AC3E}">
        <p14:creationId xmlns:p14="http://schemas.microsoft.com/office/powerpoint/2010/main" val="3939165623"/>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1955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2027238" y="1222376"/>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No dependency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extLst>
              <p:ext uri="{D42A27DB-BD31-4B8C-83A1-F6EECF244321}">
                <p14:modId xmlns:p14="http://schemas.microsoft.com/office/powerpoint/2010/main" val="2518849729"/>
              </p:ext>
            </p:extLst>
          </p:nvPr>
        </p:nvGraphicFramePr>
        <p:xfrm>
          <a:off x="2114551" y="2928939"/>
          <a:ext cx="8281987" cy="734095"/>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02">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48415618"/>
                  </a:ext>
                </a:extLst>
              </a:tr>
            </a:tbl>
          </a:graphicData>
        </a:graphic>
      </p:graphicFrame>
    </p:spTree>
    <p:extLst>
      <p:ext uri="{BB962C8B-B14F-4D97-AF65-F5344CB8AC3E}">
        <p14:creationId xmlns:p14="http://schemas.microsoft.com/office/powerpoint/2010/main" val="2226438999"/>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Summary of action items</a:t>
            </a:r>
          </a:p>
        </p:txBody>
      </p:sp>
      <p:sp>
        <p:nvSpPr>
          <p:cNvPr id="3" name="Espace réservé du contenu 2">
            <a:extLst>
              <a:ext uri="{FF2B5EF4-FFF2-40B4-BE49-F238E27FC236}">
                <a16:creationId xmlns:a16="http://schemas.microsoft.com/office/drawing/2014/main" id="{977E90B1-601A-4188-AB44-98FAF9413D33}"/>
              </a:ext>
            </a:extLst>
          </p:cNvPr>
          <p:cNvSpPr>
            <a:spLocks noGrp="1"/>
          </p:cNvSpPr>
          <p:nvPr>
            <p:ph idx="1"/>
          </p:nvPr>
        </p:nvSpPr>
        <p:spPr>
          <a:xfrm>
            <a:off x="647700" y="1145629"/>
            <a:ext cx="11184467" cy="5139286"/>
          </a:xfrm>
        </p:spPr>
        <p:txBody>
          <a:bodyPr/>
          <a:lstStyle/>
          <a:p>
            <a:pPr eaLnBrk="1" hangingPunct="1">
              <a:lnSpc>
                <a:spcPct val="90000"/>
              </a:lnSpc>
              <a:spcBef>
                <a:spcPts val="3000"/>
              </a:spcBef>
            </a:pPr>
            <a:r>
              <a:rPr lang="en-GB" sz="2400" noProof="0" dirty="0"/>
              <a:t> Action items from SA4 to SA#109:</a:t>
            </a:r>
          </a:p>
          <a:p>
            <a:pPr lvl="1">
              <a:lnSpc>
                <a:spcPct val="90000"/>
              </a:lnSpc>
              <a:spcBef>
                <a:spcPts val="300"/>
              </a:spcBef>
            </a:pPr>
            <a:r>
              <a:rPr lang="en-GB" sz="1600" noProof="0" dirty="0"/>
              <a:t>Approve all Rel-17 to Rel-19 SA4 agreed CRs</a:t>
            </a:r>
          </a:p>
          <a:p>
            <a:pPr lvl="1">
              <a:lnSpc>
                <a:spcPct val="90000"/>
              </a:lnSpc>
              <a:spcBef>
                <a:spcPts val="300"/>
              </a:spcBef>
            </a:pPr>
            <a:endParaRPr lang="en-GB" sz="1600" noProof="0" dirty="0"/>
          </a:p>
          <a:p>
            <a:pPr lvl="1">
              <a:lnSpc>
                <a:spcPct val="90000"/>
              </a:lnSpc>
              <a:spcBef>
                <a:spcPts val="300"/>
              </a:spcBef>
            </a:pPr>
            <a:r>
              <a:rPr lang="en-GB" sz="1600" noProof="0" dirty="0"/>
              <a:t>Approve the following TS/TRs: TS 26.265 (VOPS), TS 26.567 (SR_IMS), TR 26.956 (FS_Beyond2D), TR 26.819 (</a:t>
            </a:r>
            <a:r>
              <a:rPr lang="en-GB" sz="1600" noProof="0" dirty="0" err="1"/>
              <a:t>FS_ARSpatial</a:t>
            </a:r>
            <a:r>
              <a:rPr lang="en-GB" sz="1600" noProof="0" dirty="0"/>
              <a:t>)</a:t>
            </a:r>
          </a:p>
          <a:p>
            <a:pPr lvl="1">
              <a:lnSpc>
                <a:spcPct val="90000"/>
              </a:lnSpc>
              <a:spcBef>
                <a:spcPts val="300"/>
              </a:spcBef>
            </a:pPr>
            <a:endParaRPr lang="en-GB" sz="1600" noProof="0" dirty="0">
              <a:highlight>
                <a:srgbClr val="FFFF00"/>
              </a:highlight>
            </a:endParaRPr>
          </a:p>
          <a:p>
            <a:pPr lvl="1">
              <a:lnSpc>
                <a:spcPct val="90000"/>
              </a:lnSpc>
              <a:spcBef>
                <a:spcPts val="300"/>
              </a:spcBef>
            </a:pPr>
            <a:r>
              <a:rPr lang="en-GB" sz="1600" noProof="0" dirty="0"/>
              <a:t>Approve the 2</a:t>
            </a:r>
            <a:r>
              <a:rPr lang="en-GB" sz="1600" baseline="30000" noProof="0" dirty="0"/>
              <a:t>nd</a:t>
            </a:r>
            <a:r>
              <a:rPr lang="en-GB" sz="1600" noProof="0" dirty="0"/>
              <a:t> report on the verification of IVAS fixed-point Encoder</a:t>
            </a:r>
          </a:p>
          <a:p>
            <a:pPr lvl="1">
              <a:lnSpc>
                <a:spcPct val="90000"/>
              </a:lnSpc>
              <a:spcBef>
                <a:spcPts val="300"/>
              </a:spcBef>
            </a:pPr>
            <a:endParaRPr lang="en-GB" sz="1600" noProof="0" dirty="0"/>
          </a:p>
          <a:p>
            <a:pPr lvl="1">
              <a:lnSpc>
                <a:spcPct val="90000"/>
              </a:lnSpc>
              <a:spcBef>
                <a:spcPts val="300"/>
              </a:spcBef>
            </a:pPr>
            <a:r>
              <a:rPr lang="en-GB" sz="1600" noProof="0" dirty="0"/>
              <a:t>Approve the work item exceptions on IVAS_Codec_Ph2 and ATIAS_Ph2</a:t>
            </a:r>
          </a:p>
          <a:p>
            <a:pPr marL="457200" lvl="1" indent="0">
              <a:lnSpc>
                <a:spcPct val="90000"/>
              </a:lnSpc>
              <a:spcBef>
                <a:spcPts val="300"/>
              </a:spcBef>
              <a:buNone/>
            </a:pPr>
            <a:endParaRPr lang="en-GB" sz="1600" noProof="0" dirty="0"/>
          </a:p>
          <a:p>
            <a:pPr lvl="1">
              <a:lnSpc>
                <a:spcPct val="90000"/>
              </a:lnSpc>
              <a:spcBef>
                <a:spcPts val="300"/>
              </a:spcBef>
            </a:pPr>
            <a:r>
              <a:rPr lang="en-GB" sz="1600" noProof="0" dirty="0">
                <a:cs typeface="Arial" pitchFamily="34" charset="0"/>
              </a:rPr>
              <a:t>Approve the New Rel-20 Study Item Description on </a:t>
            </a:r>
            <a:r>
              <a:rPr lang="en-GB" sz="1600" b="1" i="1" kern="1200" noProof="0" dirty="0">
                <a:solidFill>
                  <a:schemeClr val="dk1"/>
                </a:solidFill>
              </a:rPr>
              <a:t>Usage of Dynamically Changing Traffic Characteristics and Enhanced QoS support in Media Applications and Services (</a:t>
            </a:r>
            <a:r>
              <a:rPr lang="en-GB" sz="1600" b="1" i="1" noProof="0" dirty="0" err="1"/>
              <a:t>FS_DCTC_eQOS_MED</a:t>
            </a:r>
            <a:r>
              <a:rPr lang="en-GB" sz="1600" b="1" i="1" noProof="0" dirty="0"/>
              <a:t>)</a:t>
            </a:r>
            <a:endParaRPr lang="en-GB" sz="1600" b="1" i="1" noProof="0" dirty="0">
              <a:cs typeface="Arial" pitchFamily="34" charset="0"/>
            </a:endParaRPr>
          </a:p>
          <a:p>
            <a:pPr lvl="1">
              <a:lnSpc>
                <a:spcPct val="90000"/>
              </a:lnSpc>
              <a:spcBef>
                <a:spcPts val="300"/>
              </a:spcBef>
            </a:pPr>
            <a:r>
              <a:rPr lang="en-GB" sz="1600" noProof="0" dirty="0">
                <a:cs typeface="Arial" pitchFamily="34" charset="0"/>
              </a:rPr>
              <a:t>Approve the New Rel-20 Study Item Description </a:t>
            </a:r>
            <a:r>
              <a:rPr lang="en-GB" sz="1600" kern="1200" noProof="0" dirty="0">
                <a:solidFill>
                  <a:schemeClr val="dk1"/>
                </a:solidFill>
              </a:rPr>
              <a:t>on </a:t>
            </a:r>
            <a:r>
              <a:rPr lang="en-GB" sz="1600" b="1" i="1" kern="1200" noProof="0" dirty="0">
                <a:solidFill>
                  <a:schemeClr val="dk1"/>
                </a:solidFill>
              </a:rPr>
              <a:t>Advanced Video Formats and Operation Points (FS_AVFOPS_MED</a:t>
            </a:r>
            <a:r>
              <a:rPr lang="en-GB" sz="1600" kern="1200" noProof="0" dirty="0">
                <a:solidFill>
                  <a:schemeClr val="dk1"/>
                </a:solidFill>
              </a:rPr>
              <a:t>)</a:t>
            </a:r>
            <a:endParaRPr lang="en-GB" sz="1600" noProof="0" dirty="0"/>
          </a:p>
          <a:p>
            <a:pPr lvl="1">
              <a:lnSpc>
                <a:spcPct val="90000"/>
              </a:lnSpc>
              <a:spcBef>
                <a:spcPts val="300"/>
              </a:spcBef>
            </a:pPr>
            <a:r>
              <a:rPr lang="en-GB" sz="1600" noProof="0" dirty="0">
                <a:cs typeface="Arial" pitchFamily="34" charset="0"/>
              </a:rPr>
              <a:t>Approve the New Rel-20 Study Item Description on </a:t>
            </a:r>
            <a:r>
              <a:rPr lang="en-GB" sz="1600" b="1" i="1" kern="1200" noProof="0" dirty="0">
                <a:solidFill>
                  <a:schemeClr val="dk1"/>
                </a:solidFill>
              </a:rPr>
              <a:t>3D Gaussian splats for 6G (FS_3DGS_6G_MED)</a:t>
            </a:r>
            <a:endParaRPr lang="en-GB" sz="1200" noProof="0" dirty="0"/>
          </a:p>
          <a:p>
            <a:pPr lvl="1">
              <a:lnSpc>
                <a:spcPct val="90000"/>
              </a:lnSpc>
              <a:spcBef>
                <a:spcPts val="300"/>
              </a:spcBef>
            </a:pPr>
            <a:endParaRPr lang="en-GB" sz="1600" noProof="0" dirty="0"/>
          </a:p>
          <a:p>
            <a:pPr lvl="1">
              <a:lnSpc>
                <a:spcPct val="90000"/>
              </a:lnSpc>
              <a:spcBef>
                <a:spcPts val="300"/>
              </a:spcBef>
            </a:pPr>
            <a:endParaRPr lang="en-GB" sz="2000" noProof="0" dirty="0"/>
          </a:p>
        </p:txBody>
      </p:sp>
    </p:spTree>
    <p:extLst>
      <p:ext uri="{BB962C8B-B14F-4D97-AF65-F5344CB8AC3E}">
        <p14:creationId xmlns:p14="http://schemas.microsoft.com/office/powerpoint/2010/main" val="2462097664"/>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FA43F-19D5-DCB5-2979-C9C4C617827B}"/>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41A2E348-2EA2-57DA-7B2E-41C521194FDB}"/>
              </a:ext>
            </a:extLst>
          </p:cNvPr>
          <p:cNvSpPr txBox="1"/>
          <p:nvPr/>
        </p:nvSpPr>
        <p:spPr>
          <a:xfrm>
            <a:off x="2988290" y="2656114"/>
            <a:ext cx="6097604" cy="646331"/>
          </a:xfrm>
          <a:prstGeom prst="rect">
            <a:avLst/>
          </a:prstGeom>
          <a:noFill/>
        </p:spPr>
        <p:txBody>
          <a:bodyPr wrap="square">
            <a:spAutoFit/>
          </a:bodyPr>
          <a:lstStyle/>
          <a:p>
            <a:pPr marL="0" indent="0" algn="ctr">
              <a:buFontTx/>
              <a:buNone/>
            </a:pPr>
            <a:r>
              <a:rPr lang="en-US" altLang="en-US" sz="3600" dirty="0"/>
              <a:t>Thank you!</a:t>
            </a:r>
          </a:p>
        </p:txBody>
      </p:sp>
      <p:pic>
        <p:nvPicPr>
          <p:cNvPr id="7" name="Image 6" descr="Une image contenant personne, doigt, ongle, pouce&#10;&#10;Le contenu généré par l’IA peut être incorrect.">
            <a:extLst>
              <a:ext uri="{FF2B5EF4-FFF2-40B4-BE49-F238E27FC236}">
                <a16:creationId xmlns:a16="http://schemas.microsoft.com/office/drawing/2014/main" id="{EA46A722-2BA9-6BFF-366A-F13530A3DB43}"/>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9552777" y="4437112"/>
            <a:ext cx="2044051" cy="1688564"/>
          </a:xfrm>
          <a:prstGeom prst="rect">
            <a:avLst/>
          </a:prstGeom>
        </p:spPr>
      </p:pic>
    </p:spTree>
    <p:extLst>
      <p:ext uri="{BB962C8B-B14F-4D97-AF65-F5344CB8AC3E}">
        <p14:creationId xmlns:p14="http://schemas.microsoft.com/office/powerpoint/2010/main" val="251491833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2" name="Espace réservé du contenu 1">
            <a:extLst>
              <a:ext uri="{FF2B5EF4-FFF2-40B4-BE49-F238E27FC236}">
                <a16:creationId xmlns:a16="http://schemas.microsoft.com/office/drawing/2014/main" id="{F6FAEB32-1D0C-41F9-A9E1-F9FBAD32225E}"/>
              </a:ext>
            </a:extLst>
          </p:cNvPr>
          <p:cNvSpPr>
            <a:spLocks noGrp="1"/>
          </p:cNvSpPr>
          <p:nvPr>
            <p:ph idx="1"/>
          </p:nvPr>
        </p:nvSpPr>
        <p:spPr>
          <a:xfrm>
            <a:off x="647700" y="3711018"/>
            <a:ext cx="11184467" cy="2573896"/>
          </a:xfrm>
        </p:spPr>
        <p:txBody>
          <a:bodyPr/>
          <a:lstStyle/>
          <a:p>
            <a:pPr>
              <a:spcBef>
                <a:spcPts val="0"/>
              </a:spcBef>
              <a:defRPr/>
            </a:pPr>
            <a:r>
              <a:rPr lang="en-GB" altLang="en-US" sz="2400" b="1" dirty="0"/>
              <a:t> SA4 plenary meetings in next quarter</a:t>
            </a:r>
            <a:endParaRPr lang="en-GB" altLang="en-US" sz="2400" b="1" dirty="0">
              <a:solidFill>
                <a:srgbClr val="FF0000"/>
              </a:solidFill>
            </a:endParaRPr>
          </a:p>
          <a:p>
            <a:pPr>
              <a:spcBef>
                <a:spcPts val="0"/>
              </a:spcBef>
              <a:defRPr/>
            </a:pPr>
            <a:endParaRPr lang="en-GB" altLang="en-US" sz="2000" dirty="0"/>
          </a:p>
          <a:p>
            <a:pPr>
              <a:spcBef>
                <a:spcPts val="0"/>
              </a:spcBef>
              <a:defRPr/>
            </a:pPr>
            <a:endParaRPr lang="en-GB" altLang="en-US" sz="2000" dirty="0"/>
          </a:p>
          <a:p>
            <a:pPr>
              <a:lnSpc>
                <a:spcPct val="90000"/>
              </a:lnSpc>
              <a:spcBef>
                <a:spcPts val="0"/>
              </a:spcBef>
              <a:tabLst>
                <a:tab pos="1787525" algn="l"/>
                <a:tab pos="3671888" algn="l"/>
              </a:tabLst>
              <a:defRPr/>
            </a:pPr>
            <a:endParaRPr lang="en-US" altLang="en-US" sz="2000" dirty="0"/>
          </a:p>
        </p:txBody>
      </p:sp>
      <p:graphicFrame>
        <p:nvGraphicFramePr>
          <p:cNvPr id="6" name="Table 5">
            <a:extLst>
              <a:ext uri="{FF2B5EF4-FFF2-40B4-BE49-F238E27FC236}">
                <a16:creationId xmlns:a16="http://schemas.microsoft.com/office/drawing/2014/main" id="{7BE4D0B7-FD5F-4FBC-A11A-6CEF7109A01D}"/>
              </a:ext>
            </a:extLst>
          </p:cNvPr>
          <p:cNvGraphicFramePr>
            <a:graphicFrameLocks noGrp="1"/>
          </p:cNvGraphicFramePr>
          <p:nvPr>
            <p:extLst>
              <p:ext uri="{D42A27DB-BD31-4B8C-83A1-F6EECF244321}">
                <p14:modId xmlns:p14="http://schemas.microsoft.com/office/powerpoint/2010/main" val="595662862"/>
              </p:ext>
            </p:extLst>
          </p:nvPr>
        </p:nvGraphicFramePr>
        <p:xfrm>
          <a:off x="2215848" y="4359670"/>
          <a:ext cx="7559675" cy="899082"/>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44954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SA4#134</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Nov.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Dallas, Texas, USA</a:t>
                      </a:r>
                    </a:p>
                  </a:txBody>
                  <a:tcPr marL="91429" marR="91429" marT="45667" marB="45667" anchor="ctr"/>
                </a:tc>
                <a:extLst>
                  <a:ext uri="{0D108BD9-81ED-4DB2-BD59-A6C34878D82A}">
                    <a16:rowId xmlns:a16="http://schemas.microsoft.com/office/drawing/2014/main" val="1448980948"/>
                  </a:ext>
                </a:extLst>
              </a:tr>
            </a:tbl>
          </a:graphicData>
        </a:graphic>
      </p:graphicFrame>
      <p:sp>
        <p:nvSpPr>
          <p:cNvPr id="3" name="Espace réservé du contenu 1">
            <a:extLst>
              <a:ext uri="{FF2B5EF4-FFF2-40B4-BE49-F238E27FC236}">
                <a16:creationId xmlns:a16="http://schemas.microsoft.com/office/drawing/2014/main" id="{0DE7ADB6-FE00-DC74-1EDF-9EC1F50466AF}"/>
              </a:ext>
            </a:extLst>
          </p:cNvPr>
          <p:cNvSpPr txBox="1">
            <a:spLocks/>
          </p:cNvSpPr>
          <p:nvPr/>
        </p:nvSpPr>
        <p:spPr bwMode="auto">
          <a:xfrm>
            <a:off x="5868761" y="1358694"/>
            <a:ext cx="6239503" cy="1788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200"/>
              </a:spcBef>
              <a:tabLst>
                <a:tab pos="1787525" algn="l"/>
                <a:tab pos="3671888" algn="l"/>
              </a:tabLst>
              <a:defRPr/>
            </a:pPr>
            <a:r>
              <a:rPr lang="en-US" sz="2400" b="1" kern="0" dirty="0"/>
              <a:t>SWG AH Face-to-face meetings</a:t>
            </a:r>
          </a:p>
          <a:p>
            <a:pPr lvl="1">
              <a:lnSpc>
                <a:spcPct val="90000"/>
              </a:lnSpc>
              <a:spcBef>
                <a:spcPts val="200"/>
              </a:spcBef>
              <a:tabLst>
                <a:tab pos="1787525" algn="l"/>
                <a:tab pos="3671888" algn="l"/>
              </a:tabLst>
              <a:defRPr/>
            </a:pPr>
            <a:r>
              <a:rPr lang="en-US" sz="2000" kern="0" dirty="0"/>
              <a:t>Audio SWG: 23-25 Sept. Erlangen (GE), host Fraunhofer IIS</a:t>
            </a:r>
            <a:endParaRPr lang="en-GB" altLang="en-US" sz="2400" kern="0" dirty="0"/>
          </a:p>
          <a:p>
            <a:pPr>
              <a:lnSpc>
                <a:spcPct val="90000"/>
              </a:lnSpc>
              <a:spcBef>
                <a:spcPts val="200"/>
              </a:spcBef>
              <a:tabLst>
                <a:tab pos="1787525" algn="l"/>
                <a:tab pos="3671888" algn="l"/>
              </a:tabLst>
              <a:defRPr/>
            </a:pPr>
            <a:endParaRPr lang="en-US" altLang="en-US" sz="2400" kern="0" dirty="0"/>
          </a:p>
        </p:txBody>
      </p:sp>
      <p:sp>
        <p:nvSpPr>
          <p:cNvPr id="4" name="Espace réservé du contenu 1">
            <a:extLst>
              <a:ext uri="{FF2B5EF4-FFF2-40B4-BE49-F238E27FC236}">
                <a16:creationId xmlns:a16="http://schemas.microsoft.com/office/drawing/2014/main" id="{D2982D39-A36D-8193-CD84-4565D8745F7C}"/>
              </a:ext>
            </a:extLst>
          </p:cNvPr>
          <p:cNvSpPr txBox="1">
            <a:spLocks/>
          </p:cNvSpPr>
          <p:nvPr/>
        </p:nvSpPr>
        <p:spPr bwMode="auto">
          <a:xfrm>
            <a:off x="717381" y="1371600"/>
            <a:ext cx="5278305" cy="1638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85000"/>
              </a:lnSpc>
              <a:spcBef>
                <a:spcPts val="3000"/>
              </a:spcBef>
            </a:pPr>
            <a:r>
              <a:rPr lang="en-GB" altLang="en-US" sz="2400" b="1" kern="0" dirty="0"/>
              <a:t> SWG AH conference calls</a:t>
            </a:r>
          </a:p>
          <a:p>
            <a:pPr lvl="1">
              <a:lnSpc>
                <a:spcPct val="90000"/>
              </a:lnSpc>
              <a:spcBef>
                <a:spcPts val="200"/>
              </a:spcBef>
              <a:tabLst>
                <a:tab pos="1787525" algn="l"/>
                <a:tab pos="3671888" algn="l"/>
              </a:tabLst>
              <a:defRPr/>
            </a:pPr>
            <a:r>
              <a:rPr lang="en-US" sz="2000" kern="0" dirty="0"/>
              <a:t>Audio SWG: 15 Sep., 16 oct., 27 Oct.</a:t>
            </a:r>
          </a:p>
          <a:p>
            <a:pPr lvl="1">
              <a:lnSpc>
                <a:spcPct val="90000"/>
              </a:lnSpc>
              <a:spcBef>
                <a:spcPts val="200"/>
              </a:spcBef>
              <a:tabLst>
                <a:tab pos="1787525" algn="l"/>
                <a:tab pos="3671888" algn="l"/>
              </a:tabLst>
              <a:defRPr/>
            </a:pPr>
            <a:r>
              <a:rPr lang="en-US" sz="2000" kern="0" dirty="0"/>
              <a:t>MBS SWG: 23 Oct., </a:t>
            </a:r>
          </a:p>
          <a:p>
            <a:pPr lvl="1">
              <a:lnSpc>
                <a:spcPct val="90000"/>
              </a:lnSpc>
              <a:spcBef>
                <a:spcPts val="200"/>
              </a:spcBef>
              <a:tabLst>
                <a:tab pos="1787525" algn="l"/>
                <a:tab pos="3671888" algn="l"/>
              </a:tabLst>
              <a:defRPr/>
            </a:pPr>
            <a:r>
              <a:rPr lang="en-US" sz="2000" kern="0" dirty="0"/>
              <a:t>RTC SWG: 24 Sep., 22 Oct.</a:t>
            </a:r>
            <a:endParaRPr lang="en-US" sz="2000" u="sng" kern="0" dirty="0">
              <a:solidFill>
                <a:srgbClr val="FF0000"/>
              </a:solidFill>
            </a:endParaRPr>
          </a:p>
        </p:txBody>
      </p:sp>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 SA4 plenary meetings (2025): 3 F2F and 2 e-meetings</a:t>
            </a: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4" name="Table 3">
            <a:extLst>
              <a:ext uri="{FF2B5EF4-FFF2-40B4-BE49-F238E27FC236}">
                <a16:creationId xmlns:a16="http://schemas.microsoft.com/office/drawing/2014/main" id="{E6F22766-5745-1026-CCE8-8000A377966B}"/>
              </a:ext>
            </a:extLst>
          </p:cNvPr>
          <p:cNvGraphicFramePr>
            <a:graphicFrameLocks noGrp="1"/>
          </p:cNvGraphicFramePr>
          <p:nvPr>
            <p:extLst>
              <p:ext uri="{D42A27DB-BD31-4B8C-83A1-F6EECF244321}">
                <p14:modId xmlns:p14="http://schemas.microsoft.com/office/powerpoint/2010/main" val="2296191060"/>
              </p:ext>
            </p:extLst>
          </p:nvPr>
        </p:nvGraphicFramePr>
        <p:xfrm>
          <a:off x="1850757" y="2081505"/>
          <a:ext cx="7559675" cy="378587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05306">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8717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bg1">
                              <a:lumMod val="50000"/>
                            </a:schemeClr>
                          </a:solidFill>
                          <a:latin typeface="+mn-lt"/>
                          <a:cs typeface="Arial" panose="020B0604020202020204" pitchFamily="34" charset="0"/>
                        </a:rPr>
                        <a:t>SA4#131</a:t>
                      </a:r>
                      <a:endParaRPr lang="en-US" sz="1400" b="0" dirty="0">
                        <a:solidFill>
                          <a:schemeClr val="bg1">
                            <a:lumMod val="50000"/>
                          </a:schemeClr>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bg1">
                              <a:lumMod val="50000"/>
                            </a:schemeClr>
                          </a:solidFill>
                          <a:effectLst/>
                          <a:latin typeface="+mn-lt"/>
                          <a:ea typeface="Calibri" panose="020F0502020204030204" pitchFamily="34" charset="0"/>
                          <a:cs typeface="Arial" panose="020B0604020202020204" pitchFamily="34" charset="0"/>
                        </a:rPr>
                        <a:t>F2F: 17-21 Feb.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endParaRPr lang="en-US" sz="1400" b="0" u="none" dirty="0">
                        <a:solidFill>
                          <a:schemeClr val="bg1">
                            <a:lumMod val="50000"/>
                          </a:schemeClr>
                        </a:solidFill>
                        <a:latin typeface="+mn-lt"/>
                        <a:cs typeface="Arial" panose="020B0604020202020204" pitchFamily="34" charset="0"/>
                      </a:endParaRP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bg1">
                              <a:lumMod val="50000"/>
                            </a:schemeClr>
                          </a:solidFill>
                          <a:latin typeface="+mn-lt"/>
                          <a:cs typeface="Arial" panose="020B0604020202020204" pitchFamily="34" charset="0"/>
                        </a:rPr>
                        <a:t>Host: EBU, Venue: Geneva, Switzerland</a:t>
                      </a:r>
                    </a:p>
                  </a:txBody>
                  <a:tcPr marL="91429" marR="91429" marT="45667" marB="45667" anchor="ctr"/>
                </a:tc>
                <a:extLst>
                  <a:ext uri="{0D108BD9-81ED-4DB2-BD59-A6C34878D82A}">
                    <a16:rowId xmlns:a16="http://schemas.microsoft.com/office/drawing/2014/main" val="10002"/>
                  </a:ext>
                </a:extLst>
              </a:tr>
              <a:tr h="65953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bg1">
                              <a:lumMod val="50000"/>
                            </a:schemeClr>
                          </a:solidFill>
                          <a:latin typeface="+mn-lt"/>
                          <a:cs typeface="Arial" panose="020B0604020202020204" pitchFamily="34" charset="0"/>
                        </a:rPr>
                        <a:t>SA4#131e-bis </a:t>
                      </a:r>
                    </a:p>
                  </a:txBody>
                  <a:tcPr marL="91429" marR="91429" marT="45667" marB="45667" anchor="ctr"/>
                </a:tc>
                <a:tc>
                  <a:txBody>
                    <a:bodyPr/>
                    <a:lstStyle/>
                    <a:p>
                      <a:pPr marL="0" marR="0">
                        <a:spcBef>
                          <a:spcPts val="0"/>
                        </a:spcBef>
                        <a:spcAft>
                          <a:spcPts val="0"/>
                        </a:spcAft>
                      </a:pPr>
                      <a:r>
                        <a:rPr lang="en-US" sz="1400" u="none" dirty="0">
                          <a:solidFill>
                            <a:schemeClr val="bg1">
                              <a:lumMod val="50000"/>
                            </a:schemeClr>
                          </a:solidFill>
                          <a:effectLst/>
                          <a:latin typeface="+mn-lt"/>
                          <a:ea typeface="Calibri" panose="020F0502020204030204" pitchFamily="34" charset="0"/>
                          <a:cs typeface="Arial" panose="020B0604020202020204" pitchFamily="34" charset="0"/>
                        </a:rPr>
                        <a:t>E-meeting: 11-17 April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bg1">
                              <a:lumMod val="50000"/>
                            </a:schemeClr>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2388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bg1">
                              <a:lumMod val="50000"/>
                            </a:schemeClr>
                          </a:solidFill>
                          <a:latin typeface="+mn-lt"/>
                          <a:cs typeface="Arial" panose="020B0604020202020204" pitchFamily="34" charset="0"/>
                        </a:rPr>
                        <a:t>SA4#132</a:t>
                      </a:r>
                    </a:p>
                  </a:txBody>
                  <a:tcPr marL="91429" marR="91429" marT="45667" marB="45667" anchor="ctr"/>
                </a:tc>
                <a:tc>
                  <a:txBody>
                    <a:bodyPr/>
                    <a:lstStyle/>
                    <a:p>
                      <a:pPr marL="0" marR="0">
                        <a:spcBef>
                          <a:spcPts val="0"/>
                        </a:spcBef>
                        <a:spcAft>
                          <a:spcPts val="0"/>
                        </a:spcAft>
                      </a:pPr>
                      <a:r>
                        <a:rPr lang="en-US" sz="1400" u="none" dirty="0">
                          <a:solidFill>
                            <a:schemeClr val="bg1">
                              <a:lumMod val="50000"/>
                            </a:schemeClr>
                          </a:solidFill>
                          <a:effectLst/>
                          <a:latin typeface="+mn-lt"/>
                          <a:ea typeface="Calibri" panose="020F0502020204030204" pitchFamily="34" charset="0"/>
                          <a:cs typeface="Arial" panose="020B0604020202020204" pitchFamily="34" charset="0"/>
                        </a:rPr>
                        <a:t>F2F: 19-23 May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bg1">
                              <a:lumMod val="50000"/>
                            </a:schemeClr>
                          </a:solidFill>
                          <a:latin typeface="+mn-lt"/>
                          <a:cs typeface="Arial" panose="020B0604020202020204" pitchFamily="34" charset="0"/>
                        </a:rPr>
                        <a:t>Host: JAF3, Venue: Fukuoka, Japan</a:t>
                      </a:r>
                    </a:p>
                  </a:txBody>
                  <a:tcPr marL="91429" marR="91429" marT="45667" marB="45667" anchor="ctr"/>
                </a:tc>
                <a:extLst>
                  <a:ext uri="{0D108BD9-81ED-4DB2-BD59-A6C34878D82A}">
                    <a16:rowId xmlns:a16="http://schemas.microsoft.com/office/drawing/2014/main" val="10004"/>
                  </a:ext>
                </a:extLst>
              </a:tr>
              <a:tr h="80585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bg1">
                              <a:lumMod val="50000"/>
                            </a:schemeClr>
                          </a:solidFill>
                          <a:latin typeface="+mn-lt"/>
                          <a:cs typeface="Arial" panose="020B0604020202020204" pitchFamily="34" charset="0"/>
                        </a:rPr>
                        <a:t>SA4#133e</a:t>
                      </a:r>
                    </a:p>
                  </a:txBody>
                  <a:tcPr marL="91429" marR="91429" marT="45667" marB="45667" anchor="ctr"/>
                </a:tc>
                <a:tc>
                  <a:txBody>
                    <a:bodyPr/>
                    <a:lstStyle/>
                    <a:p>
                      <a:pPr marL="0" marR="0">
                        <a:spcBef>
                          <a:spcPts val="0"/>
                        </a:spcBef>
                        <a:spcAft>
                          <a:spcPts val="0"/>
                        </a:spcAft>
                      </a:pPr>
                      <a:r>
                        <a:rPr lang="en-US" sz="1400" u="none" dirty="0">
                          <a:solidFill>
                            <a:schemeClr val="bg1">
                              <a:lumMod val="50000"/>
                            </a:schemeClr>
                          </a:solidFill>
                          <a:effectLst/>
                          <a:latin typeface="+mn-lt"/>
                          <a:ea typeface="Calibri" panose="020F0502020204030204" pitchFamily="34" charset="0"/>
                          <a:cs typeface="Arial" panose="020B0604020202020204" pitchFamily="34" charset="0"/>
                        </a:rPr>
                        <a:t>E-meeting: 18-25 Jul.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bg1">
                              <a:lumMod val="50000"/>
                            </a:schemeClr>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62388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SA4#134</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Nov.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Dallas, Texas, USA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77675382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- 3</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 SA4 plenary meetings (2026): 3 F2F and 2 e-meetings</a:t>
            </a: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r>
              <a:rPr lang="en-GB" altLang="en-US" sz="2800" dirty="0"/>
              <a:t> October date not used</a:t>
            </a:r>
          </a:p>
          <a:p>
            <a:pPr marL="0" indent="0">
              <a:buNone/>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3" name="Table 2">
            <a:extLst>
              <a:ext uri="{FF2B5EF4-FFF2-40B4-BE49-F238E27FC236}">
                <a16:creationId xmlns:a16="http://schemas.microsoft.com/office/drawing/2014/main" id="{D7EE71CD-F552-A9B4-BEE7-4C94315D936F}"/>
              </a:ext>
            </a:extLst>
          </p:cNvPr>
          <p:cNvGraphicFramePr>
            <a:graphicFrameLocks noGrp="1"/>
          </p:cNvGraphicFramePr>
          <p:nvPr>
            <p:extLst>
              <p:ext uri="{D42A27DB-BD31-4B8C-83A1-F6EECF244321}">
                <p14:modId xmlns:p14="http://schemas.microsoft.com/office/powerpoint/2010/main" val="3216336375"/>
              </p:ext>
            </p:extLst>
          </p:nvPr>
        </p:nvGraphicFramePr>
        <p:xfrm>
          <a:off x="2020281" y="1909135"/>
          <a:ext cx="7559675" cy="2794317"/>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331795">
                <a:tc>
                  <a:txBody>
                    <a:bodyPr/>
                    <a:lstStyle/>
                    <a:p>
                      <a:pPr marL="36000">
                        <a:lnSpc>
                          <a:spcPct val="90000"/>
                        </a:lnSpc>
                      </a:pPr>
                      <a:r>
                        <a:rPr lang="fi-FI" sz="1400" dirty="0"/>
                        <a:t>Meetings in 2026</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648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SA4#135</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9-13 Feb. 2026</a:t>
                      </a:r>
                      <a:endParaRPr lang="en-US" sz="1400" u="sng" dirty="0">
                        <a:solidFill>
                          <a:srgbClr val="FF0000"/>
                        </a:solidFill>
                        <a:effectLst/>
                        <a:latin typeface="+mn-lt"/>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India</a:t>
                      </a:r>
                    </a:p>
                  </a:txBody>
                  <a:tcPr marL="91429" marR="91429" marT="45667" marB="45667" anchor="ctr"/>
                </a:tc>
                <a:extLst>
                  <a:ext uri="{0D108BD9-81ED-4DB2-BD59-A6C34878D82A}">
                    <a16:rowId xmlns:a16="http://schemas.microsoft.com/office/drawing/2014/main" val="10002"/>
                  </a:ext>
                </a:extLst>
              </a:tr>
              <a:tr h="69335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SA4#135e-bis</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13-17 Apr.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45058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SA4#136</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11-15 May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Interdigital, Venue: Montreal</a:t>
                      </a:r>
                      <a:endParaRPr lang="en-US" sz="1400" b="0" u="sng" dirty="0">
                        <a:solidFill>
                          <a:srgbClr val="FF0000"/>
                        </a:solidFill>
                        <a:latin typeface="+mn-lt"/>
                        <a:cs typeface="Arial" panose="020B0604020202020204" pitchFamily="34" charset="0"/>
                      </a:endParaRPr>
                    </a:p>
                  </a:txBody>
                  <a:tcPr marL="91429" marR="91429" marT="45667" marB="45667" anchor="ctr"/>
                </a:tc>
                <a:extLst>
                  <a:ext uri="{0D108BD9-81ED-4DB2-BD59-A6C34878D82A}">
                    <a16:rowId xmlns:a16="http://schemas.microsoft.com/office/drawing/2014/main" val="10004"/>
                  </a:ext>
                </a:extLst>
              </a:tr>
              <a:tr h="45137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SA4#137e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24-28 Aug.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51073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16-20 Nov.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North-America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404138950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B50FD-F384-BAAB-6EAE-02E87E283BCB}"/>
            </a:ext>
          </a:extLst>
        </p:cNvPr>
        <p:cNvGrpSpPr/>
        <p:nvPr/>
      </p:nvGrpSpPr>
      <p:grpSpPr>
        <a:xfrm>
          <a:off x="0" y="0"/>
          <a:ext cx="0" cy="0"/>
          <a:chOff x="0" y="0"/>
          <a:chExt cx="0" cy="0"/>
        </a:xfrm>
      </p:grpSpPr>
      <p:sp>
        <p:nvSpPr>
          <p:cNvPr id="13314" name="Title 1">
            <a:extLst>
              <a:ext uri="{FF2B5EF4-FFF2-40B4-BE49-F238E27FC236}">
                <a16:creationId xmlns:a16="http://schemas.microsoft.com/office/drawing/2014/main" id="{31584C47-AB65-BDBB-50DC-76F4985AA193}"/>
              </a:ext>
            </a:extLst>
          </p:cNvPr>
          <p:cNvSpPr>
            <a:spLocks noGrp="1"/>
          </p:cNvSpPr>
          <p:nvPr>
            <p:ph type="title"/>
          </p:nvPr>
        </p:nvSpPr>
        <p:spPr/>
        <p:txBody>
          <a:bodyPr/>
          <a:lstStyle/>
          <a:p>
            <a:r>
              <a:rPr lang="en-US" altLang="en-US" dirty="0"/>
              <a:t>Calendar of future meetings - 4</a:t>
            </a:r>
          </a:p>
        </p:txBody>
      </p:sp>
      <p:sp>
        <p:nvSpPr>
          <p:cNvPr id="2" name="Espace réservé du contenu 1">
            <a:extLst>
              <a:ext uri="{FF2B5EF4-FFF2-40B4-BE49-F238E27FC236}">
                <a16:creationId xmlns:a16="http://schemas.microsoft.com/office/drawing/2014/main" id="{3F758700-906F-5F15-1311-14AA5C1F438A}"/>
              </a:ext>
            </a:extLst>
          </p:cNvPr>
          <p:cNvSpPr>
            <a:spLocks noGrp="1"/>
          </p:cNvSpPr>
          <p:nvPr>
            <p:ph idx="1"/>
          </p:nvPr>
        </p:nvSpPr>
        <p:spPr>
          <a:xfrm>
            <a:off x="647700" y="1181101"/>
            <a:ext cx="11184467" cy="5103814"/>
          </a:xfrm>
        </p:spPr>
        <p:txBody>
          <a:bodyPr/>
          <a:lstStyle/>
          <a:p>
            <a:pPr lvl="0">
              <a:spcBef>
                <a:spcPts val="2800"/>
              </a:spcBef>
              <a:defRPr/>
            </a:pPr>
            <a:r>
              <a:rPr lang="en-GB" altLang="en-US" dirty="0">
                <a:solidFill>
                  <a:prstClr val="black"/>
                </a:solidFill>
              </a:rPr>
              <a:t>SA4 plenary meetings (2027): 4 F2F and 1 e-meeting</a:t>
            </a:r>
          </a:p>
          <a:p>
            <a:pPr lvl="0">
              <a:defRPr/>
            </a:pPr>
            <a:endParaRPr lang="en-GB" altLang="en-US" dirty="0">
              <a:solidFill>
                <a:prstClr val="black"/>
              </a:solidFill>
            </a:endParaRPr>
          </a:p>
          <a:p>
            <a:pPr lvl="0">
              <a:defRPr/>
            </a:pPr>
            <a:endParaRPr lang="en-GB" altLang="en-US" dirty="0">
              <a:solidFill>
                <a:prstClr val="black"/>
              </a:solidFill>
            </a:endParaRPr>
          </a:p>
          <a:p>
            <a:pPr lvl="0">
              <a:defRPr/>
            </a:pPr>
            <a:endParaRPr lang="en-GB" altLang="en-US" dirty="0">
              <a:solidFill>
                <a:prstClr val="black"/>
              </a:solidFill>
            </a:endParaRPr>
          </a:p>
          <a:p>
            <a:pPr lvl="0">
              <a:defRPr/>
            </a:pPr>
            <a:endParaRPr lang="en-GB" altLang="en-US" dirty="0">
              <a:solidFill>
                <a:prstClr val="black"/>
              </a:solidFill>
            </a:endParaRPr>
          </a:p>
          <a:p>
            <a:pPr marL="0" lvl="0" indent="0">
              <a:buNone/>
              <a:defRPr/>
            </a:pPr>
            <a:endParaRPr lang="en-GB" altLang="en-US" dirty="0">
              <a:solidFill>
                <a:prstClr val="black"/>
              </a:solidFill>
            </a:endParaRPr>
          </a:p>
          <a:p>
            <a:pPr lvl="0">
              <a:defRPr/>
            </a:pPr>
            <a:endParaRPr lang="en-GB" altLang="en-US" dirty="0">
              <a:solidFill>
                <a:prstClr val="black"/>
              </a:solidFill>
            </a:endParaRPr>
          </a:p>
          <a:p>
            <a:pPr lvl="0">
              <a:defRPr/>
            </a:pPr>
            <a:endParaRPr lang="en-GB" altLang="en-US" dirty="0">
              <a:solidFill>
                <a:prstClr val="black"/>
              </a:solidFill>
            </a:endParaRPr>
          </a:p>
          <a:p>
            <a:pPr lvl="0">
              <a:defRPr/>
            </a:pPr>
            <a:endParaRPr lang="en-GB" altLang="en-US" dirty="0">
              <a:solidFill>
                <a:prstClr val="black"/>
              </a:solidFill>
            </a:endParaRPr>
          </a:p>
        </p:txBody>
      </p:sp>
      <p:graphicFrame>
        <p:nvGraphicFramePr>
          <p:cNvPr id="4" name="Table 8">
            <a:extLst>
              <a:ext uri="{FF2B5EF4-FFF2-40B4-BE49-F238E27FC236}">
                <a16:creationId xmlns:a16="http://schemas.microsoft.com/office/drawing/2014/main" id="{DD4B4076-F726-1B65-2DE0-2EEF5027F462}"/>
              </a:ext>
            </a:extLst>
          </p:cNvPr>
          <p:cNvGraphicFramePr>
            <a:graphicFrameLocks noGrp="1"/>
          </p:cNvGraphicFramePr>
          <p:nvPr>
            <p:extLst>
              <p:ext uri="{D42A27DB-BD31-4B8C-83A1-F6EECF244321}">
                <p14:modId xmlns:p14="http://schemas.microsoft.com/office/powerpoint/2010/main" val="1022389867"/>
              </p:ext>
            </p:extLst>
          </p:nvPr>
        </p:nvGraphicFramePr>
        <p:xfrm>
          <a:off x="2020705" y="1940619"/>
          <a:ext cx="7559675" cy="3584778"/>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331795">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648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SA4#139</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22-26 Feb. 2027</a:t>
                      </a:r>
                      <a:endParaRPr lang="en-US" sz="1400" u="sng" dirty="0">
                        <a:solidFill>
                          <a:srgbClr val="FF0000"/>
                        </a:solidFill>
                        <a:effectLst/>
                        <a:latin typeface="+mn-lt"/>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Korea</a:t>
                      </a:r>
                    </a:p>
                  </a:txBody>
                  <a:tcPr marL="91429" marR="91429" marT="45667" marB="45667" anchor="ctr"/>
                </a:tc>
                <a:extLst>
                  <a:ext uri="{0D108BD9-81ED-4DB2-BD59-A6C34878D82A}">
                    <a16:rowId xmlns:a16="http://schemas.microsoft.com/office/drawing/2014/main" val="10002"/>
                  </a:ext>
                </a:extLst>
              </a:tr>
              <a:tr h="69335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SA4#139(e)bis</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19-23 Apr.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45058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SA4#140</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24-28 May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China</a:t>
                      </a:r>
                      <a:endParaRPr lang="en-US" sz="1400" b="0" u="sng" dirty="0">
                        <a:solidFill>
                          <a:srgbClr val="FF0000"/>
                        </a:solidFill>
                        <a:latin typeface="+mn-lt"/>
                        <a:cs typeface="Arial" panose="020B0604020202020204" pitchFamily="34" charset="0"/>
                      </a:endParaRPr>
                    </a:p>
                  </a:txBody>
                  <a:tcPr marL="91429" marR="91429" marT="45667" marB="45667" anchor="ctr"/>
                </a:tc>
                <a:extLst>
                  <a:ext uri="{0D108BD9-81ED-4DB2-BD59-A6C34878D82A}">
                    <a16:rowId xmlns:a16="http://schemas.microsoft.com/office/drawing/2014/main" val="10004"/>
                  </a:ext>
                </a:extLst>
              </a:tr>
              <a:tr h="45137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rgbClr val="FF0000"/>
                          </a:solidFill>
                          <a:latin typeface="+mn-lt"/>
                          <a:cs typeface="Arial" panose="020B0604020202020204" pitchFamily="34" charset="0"/>
                        </a:rPr>
                        <a:t>SA4#141</a:t>
                      </a:r>
                    </a:p>
                  </a:txBody>
                  <a:tcPr marL="91429" marR="91429" marT="45667" marB="45667" anchor="ctr"/>
                </a:tc>
                <a:tc>
                  <a:txBody>
                    <a:bodyPr/>
                    <a:lstStyle/>
                    <a:p>
                      <a:pPr marL="0" marR="0">
                        <a:spcBef>
                          <a:spcPts val="0"/>
                        </a:spcBef>
                        <a:spcAft>
                          <a:spcPts val="0"/>
                        </a:spcAft>
                      </a:pPr>
                      <a:r>
                        <a:rPr lang="en-US" sz="1400" u="none" dirty="0">
                          <a:solidFill>
                            <a:srgbClr val="FF0000"/>
                          </a:solidFill>
                          <a:effectLst/>
                          <a:latin typeface="+mn-lt"/>
                          <a:ea typeface="Calibri" panose="020F0502020204030204" pitchFamily="34" charset="0"/>
                          <a:cs typeface="Arial" panose="020B0604020202020204" pitchFamily="34" charset="0"/>
                        </a:rPr>
                        <a:t>30 Aug. – 3 Sep. 2027</a:t>
                      </a:r>
                      <a:endParaRPr lang="en-US" sz="1400" i="1" u="none" dirty="0">
                        <a:solidFill>
                          <a:srgbClr val="FF0000"/>
                        </a:solidFill>
                        <a:effectLst/>
                        <a:latin typeface="+mn-lt"/>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rgbClr val="FF0000"/>
                          </a:solidFill>
                          <a:latin typeface="+mn-lt"/>
                          <a:cs typeface="Arial" panose="020B0604020202020204" pitchFamily="34" charset="0"/>
                        </a:rPr>
                        <a:t>Host: MCC, Venue: EU</a:t>
                      </a:r>
                    </a:p>
                  </a:txBody>
                  <a:tcPr marL="91429" marR="91429" marT="45667" marB="45667" anchor="ctr"/>
                </a:tc>
                <a:extLst>
                  <a:ext uri="{0D108BD9-81ED-4DB2-BD59-A6C34878D82A}">
                    <a16:rowId xmlns:a16="http://schemas.microsoft.com/office/drawing/2014/main" val="10005"/>
                  </a:ext>
                </a:extLst>
              </a:tr>
              <a:tr h="79046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strike="sngStrike" dirty="0">
                          <a:solidFill>
                            <a:srgbClr val="FF0000"/>
                          </a:solidFill>
                          <a:latin typeface="+mn-lt"/>
                          <a:cs typeface="Arial" panose="020B0604020202020204" pitchFamily="34" charset="0"/>
                        </a:rPr>
                        <a:t>SA4#141(e)bis</a:t>
                      </a:r>
                    </a:p>
                  </a:txBody>
                  <a:tcPr marL="91429" marR="91429" marT="45667" marB="45667" anchor="ctr"/>
                </a:tc>
                <a:tc>
                  <a:txBody>
                    <a:bodyPr/>
                    <a:lstStyle/>
                    <a:p>
                      <a:pPr marL="0" marR="0">
                        <a:spcBef>
                          <a:spcPts val="0"/>
                        </a:spcBef>
                        <a:spcAft>
                          <a:spcPts val="0"/>
                        </a:spcAft>
                      </a:pPr>
                      <a:r>
                        <a:rPr lang="en-US" sz="1400" u="none" strike="sngStrike" dirty="0">
                          <a:solidFill>
                            <a:srgbClr val="FF0000"/>
                          </a:solidFill>
                          <a:effectLst/>
                          <a:latin typeface="+mn-lt"/>
                          <a:ea typeface="Calibri" panose="020F0502020204030204" pitchFamily="34" charset="0"/>
                          <a:cs typeface="Arial" panose="020B0604020202020204" pitchFamily="34" charset="0"/>
                        </a:rPr>
                        <a:t>11-15 Oct.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strike="sngStrike" dirty="0">
                          <a:solidFill>
                            <a:srgbClr val="FF0000"/>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626309156"/>
                  </a:ext>
                </a:extLst>
              </a:tr>
              <a:tr h="51073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SA4#142</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15-19 Nov.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North America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62007105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dirty="0"/>
              <a:t>SA4 meeting statistics</a:t>
            </a:r>
          </a:p>
        </p:txBody>
      </p:sp>
      <p:sp>
        <p:nvSpPr>
          <p:cNvPr id="8" name="Espace réservé du contenu 1">
            <a:extLst>
              <a:ext uri="{FF2B5EF4-FFF2-40B4-BE49-F238E27FC236}">
                <a16:creationId xmlns:a16="http://schemas.microsoft.com/office/drawing/2014/main" id="{66A15E75-0973-4195-A43E-2B3DD802BE88}"/>
              </a:ext>
            </a:extLst>
          </p:cNvPr>
          <p:cNvSpPr>
            <a:spLocks noGrp="1"/>
          </p:cNvSpPr>
          <p:nvPr>
            <p:ph idx="1"/>
          </p:nvPr>
        </p:nvSpPr>
        <p:spPr>
          <a:xfrm>
            <a:off x="647700" y="1454151"/>
            <a:ext cx="11184467" cy="839610"/>
          </a:xfrm>
        </p:spPr>
        <p:txBody>
          <a:bodyPr/>
          <a:lstStyle/>
          <a:p>
            <a:pPr>
              <a:lnSpc>
                <a:spcPct val="85000"/>
              </a:lnSpc>
              <a:spcBef>
                <a:spcPts val="3000"/>
              </a:spcBef>
            </a:pPr>
            <a:r>
              <a:rPr lang="en-US" altLang="en-US" sz="2000" dirty="0"/>
              <a:t>Note 1: the number of F2F participants at SA4#131 (85) is representative of a regular standalone SA4 F2F meeting.</a:t>
            </a:r>
          </a:p>
          <a:p>
            <a:pPr>
              <a:lnSpc>
                <a:spcPct val="85000"/>
              </a:lnSpc>
              <a:spcBef>
                <a:spcPts val="3000"/>
              </a:spcBef>
            </a:pPr>
            <a:r>
              <a:rPr lang="en-US" altLang="en-US" sz="2000" dirty="0"/>
              <a:t>Note 2: the number of </a:t>
            </a:r>
            <a:r>
              <a:rPr lang="en-US" altLang="en-US" sz="2000" dirty="0" err="1"/>
              <a:t>Tdocs</a:t>
            </a:r>
            <a:r>
              <a:rPr lang="en-US" altLang="en-US" sz="2000" dirty="0"/>
              <a:t> (533) per meeting at SA4#128 was at a record high</a:t>
            </a:r>
          </a:p>
          <a:p>
            <a:pPr lvl="1">
              <a:lnSpc>
                <a:spcPct val="90000"/>
              </a:lnSpc>
              <a:spcBef>
                <a:spcPts val="200"/>
              </a:spcBef>
              <a:tabLst>
                <a:tab pos="1787525" algn="l"/>
                <a:tab pos="3671888" algn="l"/>
              </a:tabLst>
              <a:defRPr/>
            </a:pPr>
            <a:endParaRPr lang="en-US" sz="2000" dirty="0"/>
          </a:p>
          <a:p>
            <a:pPr>
              <a:lnSpc>
                <a:spcPct val="90000"/>
              </a:lnSpc>
              <a:spcBef>
                <a:spcPts val="200"/>
              </a:spcBef>
              <a:tabLst>
                <a:tab pos="1787525" algn="l"/>
                <a:tab pos="3671888" algn="l"/>
              </a:tabLst>
              <a:defRPr/>
            </a:pPr>
            <a:endParaRPr lang="en-US" altLang="en-US" sz="2400" dirty="0"/>
          </a:p>
        </p:txBody>
      </p:sp>
      <p:pic>
        <p:nvPicPr>
          <p:cNvPr id="4" name="Image 3">
            <a:extLst>
              <a:ext uri="{FF2B5EF4-FFF2-40B4-BE49-F238E27FC236}">
                <a16:creationId xmlns:a16="http://schemas.microsoft.com/office/drawing/2014/main" id="{6A403D28-D448-4643-5566-ED06023D1309}"/>
              </a:ext>
            </a:extLst>
          </p:cNvPr>
          <p:cNvPicPr>
            <a:picLocks noChangeAspect="1"/>
          </p:cNvPicPr>
          <p:nvPr/>
        </p:nvPicPr>
        <p:blipFill>
          <a:blip r:embed="rId2"/>
          <a:stretch>
            <a:fillRect/>
          </a:stretch>
        </p:blipFill>
        <p:spPr>
          <a:xfrm>
            <a:off x="6096000" y="3008490"/>
            <a:ext cx="6057900" cy="3111500"/>
          </a:xfrm>
          <a:prstGeom prst="rect">
            <a:avLst/>
          </a:prstGeom>
        </p:spPr>
      </p:pic>
      <p:pic>
        <p:nvPicPr>
          <p:cNvPr id="6" name="Image 5">
            <a:extLst>
              <a:ext uri="{FF2B5EF4-FFF2-40B4-BE49-F238E27FC236}">
                <a16:creationId xmlns:a16="http://schemas.microsoft.com/office/drawing/2014/main" id="{6709CCC0-BD87-33DB-0FD0-31DA5FD463D4}"/>
              </a:ext>
            </a:extLst>
          </p:cNvPr>
          <p:cNvPicPr>
            <a:picLocks noChangeAspect="1"/>
          </p:cNvPicPr>
          <p:nvPr/>
        </p:nvPicPr>
        <p:blipFill>
          <a:blip r:embed="rId3"/>
          <a:stretch>
            <a:fillRect/>
          </a:stretch>
        </p:blipFill>
        <p:spPr>
          <a:xfrm>
            <a:off x="38100" y="3008490"/>
            <a:ext cx="6057900" cy="3098800"/>
          </a:xfrm>
          <a:prstGeom prst="rect">
            <a:avLst/>
          </a:prstGeom>
        </p:spPr>
      </p:pic>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customXml/itemProps3.xml><?xml version="1.0" encoding="utf-8"?>
<ds:datastoreItem xmlns:ds="http://schemas.openxmlformats.org/officeDocument/2006/customXml" ds:itemID="{A116FCB1-8F34-4320-992F-FF9AB90D52D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134037</TotalTime>
  <Words>7362</Words>
  <Application>Microsoft Macintosh PowerPoint</Application>
  <PresentationFormat>Grand écran</PresentationFormat>
  <Paragraphs>1346</Paragraphs>
  <Slides>43</Slides>
  <Notes>3</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43</vt:i4>
      </vt:variant>
    </vt:vector>
  </HeadingPairs>
  <TitlesOfParts>
    <vt:vector size="52" baseType="lpstr">
      <vt:lpstr>MS Mincho</vt:lpstr>
      <vt:lpstr>宋体</vt:lpstr>
      <vt:lpstr>宋体</vt:lpstr>
      <vt:lpstr>Aptos</vt:lpstr>
      <vt:lpstr>Arial</vt:lpstr>
      <vt:lpstr>Arial </vt:lpstr>
      <vt:lpstr>Calibri</vt:lpstr>
      <vt:lpstr>Times New Roman</vt:lpstr>
      <vt:lpstr>Office Theme</vt:lpstr>
      <vt:lpstr>     TSG SA WG4 (SA4) Status Report at TSG SA#109    </vt:lpstr>
      <vt:lpstr>Outline</vt:lpstr>
      <vt:lpstr>SA4 leadership and subgroups</vt:lpstr>
      <vt:lpstr>Meetings held since SA#108 </vt:lpstr>
      <vt:lpstr>Calendar of future meetings - 1</vt:lpstr>
      <vt:lpstr>Calendar of future meetings - 2</vt:lpstr>
      <vt:lpstr>Calendar of future meetings - 3</vt:lpstr>
      <vt:lpstr>Calendar of future meetings - 4</vt:lpstr>
      <vt:lpstr>SA4 meeting statistics</vt:lpstr>
      <vt:lpstr>SA4 progress highlights </vt:lpstr>
      <vt:lpstr>CRs to features in Release 17 and earlier</vt:lpstr>
      <vt:lpstr>CRs to Release 18</vt:lpstr>
      <vt:lpstr>CRs to Completed Release 19 features</vt:lpstr>
      <vt:lpstr>Overview of work progress  Ongoing Rel-19 Work Items</vt:lpstr>
      <vt:lpstr>Video Operating Points - Harmonization and Stereo MV-HEVC (VOPS)</vt:lpstr>
      <vt:lpstr>Split Rendering over IMS (SR_IMS) – Complete!</vt:lpstr>
      <vt:lpstr>EVS Codec Extension for Immersive Voice and Audio Services, Phase 2 (IVAS_Codec_Ph2)</vt:lpstr>
      <vt:lpstr>Terminal Audio quality performance and Test methods for Immersive Audio Services, Phase 2 (ATIAS_Ph2)</vt:lpstr>
      <vt:lpstr>Diverse audio Capturing System for UEs  (DaCAS)</vt:lpstr>
      <vt:lpstr>5G Real-time Transport Protocol Configurations,  Phase 2  (5G_RTP_Ph2) – Complete!</vt:lpstr>
      <vt:lpstr>Avatar Communications in AR Calls  (AvCall-MED) – Complete!</vt:lpstr>
      <vt:lpstr>Stage 3 for Advanced Media Delivery  (AMD_PRO-MED)</vt:lpstr>
      <vt:lpstr>Media Messaging Enhancements (MeME-MED) - Complete!</vt:lpstr>
      <vt:lpstr>Overview of work progress  Ongoing Rel-20 Work Items</vt:lpstr>
      <vt:lpstr>AI/ML for IMS services (AIML_IMS-MED)</vt:lpstr>
      <vt:lpstr>Overview of work progress  Ongoing Study Items targeting Rel-19</vt:lpstr>
      <vt:lpstr>Study on Beyond 2D Video (FS_Beyond2D) – Complete!</vt:lpstr>
      <vt:lpstr>Study on Spatial Computing for AR Services (FS_ARSpatial) – Complete!</vt:lpstr>
      <vt:lpstr>Overview of work progress  Ongoing Study Items targeting Rel-20</vt:lpstr>
      <vt:lpstr>Audio Codec APIs (FS_ACAPI)</vt:lpstr>
      <vt:lpstr>Study on Ultra Low Bitrate Speech Codec  (FS_ULBC)</vt:lpstr>
      <vt:lpstr>Media Energy Consumption Exposure and Evaluation Framework phase 2 (FS_Energy_Ph2-MED )</vt:lpstr>
      <vt:lpstr>New Work and Study Item(s)</vt:lpstr>
      <vt:lpstr>New Study  on Usage of Dynamically Changing Traffic Characteristics and Enhanced QoS support in Media Applications and Services (FS_DCTC_eQOS_MED)</vt:lpstr>
      <vt:lpstr>New Study of Advanced Video Formats and Operation Points (FS_AVFOPS_MED)</vt:lpstr>
      <vt:lpstr>New Study on 3D Gaussian splats for 6G (FS_3DGS_6G_MED)</vt:lpstr>
      <vt:lpstr>SA4 planning of release 20 (5GA and 6G)</vt:lpstr>
      <vt:lpstr>SA4 planning of release 20 (5GA and 6G)</vt:lpstr>
      <vt:lpstr>SA4 planning of release 20 (5GA and 6G)</vt:lpstr>
      <vt:lpstr>SA4 planning of release 20 (5GA and 6G)</vt:lpstr>
      <vt:lpstr>Dependencies on IETF drafts in SA4</vt:lpstr>
      <vt:lpstr>Summary of action items</vt:lpstr>
      <vt:lpstr>Présentation PowerPoint</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Gilles Teniou</cp:lastModifiedBy>
  <cp:revision>3286</cp:revision>
  <cp:lastPrinted>2016-09-13T11:31:59Z</cp:lastPrinted>
  <dcterms:created xsi:type="dcterms:W3CDTF">2008-08-30T09:32:10Z</dcterms:created>
  <dcterms:modified xsi:type="dcterms:W3CDTF">2025-09-09T20:03:01Z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